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5" r:id="rId5"/>
    <p:sldId id="281" r:id="rId6"/>
    <p:sldId id="289" r:id="rId7"/>
    <p:sldId id="300" r:id="rId8"/>
    <p:sldId id="290" r:id="rId9"/>
    <p:sldId id="303" r:id="rId10"/>
    <p:sldId id="285" r:id="rId11"/>
    <p:sldId id="293" r:id="rId12"/>
    <p:sldId id="301" r:id="rId13"/>
    <p:sldId id="297" r:id="rId14"/>
    <p:sldId id="294" r:id="rId15"/>
    <p:sldId id="302" r:id="rId16"/>
    <p:sldId id="298" r:id="rId17"/>
    <p:sldId id="295"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F2A"/>
    <a:srgbClr val="E7302A"/>
    <a:srgbClr val="302783"/>
    <a:srgbClr val="95C11F"/>
    <a:srgbClr val="2AA9E1"/>
    <a:srgbClr val="E6007E"/>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4ACE1-4DC6-8B4E-B537-567F7FC40D9D}" v="316" dt="2023-09-12T14:56:00.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894"/>
  </p:normalViewPr>
  <p:slideViewPr>
    <p:cSldViewPr snapToGrid="0">
      <p:cViewPr varScale="1">
        <p:scale>
          <a:sx n="89" d="100"/>
          <a:sy n="89"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ughes" userId="e5431958-d4eb-4cd8-a44d-ad1d2748e208" providerId="ADAL" clId="{AF04ACE1-4DC6-8B4E-B537-567F7FC40D9D}"/>
    <pc:docChg chg="modSld">
      <pc:chgData name="Caroline Hughes" userId="e5431958-d4eb-4cd8-a44d-ad1d2748e208" providerId="ADAL" clId="{AF04ACE1-4DC6-8B4E-B537-567F7FC40D9D}" dt="2023-09-12T14:56:00.486" v="14"/>
      <pc:docMkLst>
        <pc:docMk/>
      </pc:docMkLst>
      <pc:sldChg chg="modAnim">
        <pc:chgData name="Caroline Hughes" userId="e5431958-d4eb-4cd8-a44d-ad1d2748e208" providerId="ADAL" clId="{AF04ACE1-4DC6-8B4E-B537-567F7FC40D9D}" dt="2023-09-12T14:55:15.333" v="6"/>
        <pc:sldMkLst>
          <pc:docMk/>
          <pc:sldMk cId="1274889478" sldId="289"/>
        </pc:sldMkLst>
      </pc:sldChg>
      <pc:sldChg chg="addSp modSp modAnim">
        <pc:chgData name="Caroline Hughes" userId="e5431958-d4eb-4cd8-a44d-ad1d2748e208" providerId="ADAL" clId="{AF04ACE1-4DC6-8B4E-B537-567F7FC40D9D}" dt="2023-09-12T14:56:00.486" v="14"/>
        <pc:sldMkLst>
          <pc:docMk/>
          <pc:sldMk cId="1625130867" sldId="290"/>
        </pc:sldMkLst>
        <pc:spChg chg="add mod">
          <ac:chgData name="Caroline Hughes" userId="e5431958-d4eb-4cd8-a44d-ad1d2748e208" providerId="ADAL" clId="{AF04ACE1-4DC6-8B4E-B537-567F7FC40D9D}" dt="2023-09-12T14:55:52.417" v="13" actId="767"/>
          <ac:spMkLst>
            <pc:docMk/>
            <pc:sldMk cId="1625130867" sldId="290"/>
            <ac:spMk id="4" creationId="{3F773BB1-4C5F-D335-34C3-3CCAFA9B08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8CE38-4998-0C4E-AD27-0CBACBE0E70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32EBD9FD-D45D-E242-A0E8-A18034545668}">
      <dgm:prSet phldrT="[Text]"/>
      <dgm:spPr>
        <a:solidFill>
          <a:srgbClr val="E82F2A"/>
        </a:solidFill>
      </dgm:spPr>
      <dgm:t>
        <a:bodyPr/>
        <a:lstStyle/>
        <a:p>
          <a:r>
            <a:rPr lang="en-US" dirty="0">
              <a:solidFill>
                <a:schemeClr val="bg1"/>
              </a:solidFill>
            </a:rPr>
            <a:t>Building client relationships</a:t>
          </a:r>
          <a:endParaRPr lang="en-GB" dirty="0">
            <a:solidFill>
              <a:schemeClr val="bg1"/>
            </a:solidFill>
          </a:endParaRPr>
        </a:p>
      </dgm:t>
    </dgm:pt>
    <dgm:pt modelId="{BB8AAC54-9CC4-764A-9C50-24BBE9C4AC9B}" type="parTrans" cxnId="{3760AF4F-E9C1-AE4A-83B6-CAD22DB6DB04}">
      <dgm:prSet/>
      <dgm:spPr/>
      <dgm:t>
        <a:bodyPr/>
        <a:lstStyle/>
        <a:p>
          <a:endParaRPr lang="en-GB">
            <a:solidFill>
              <a:schemeClr val="bg1"/>
            </a:solidFill>
          </a:endParaRPr>
        </a:p>
      </dgm:t>
    </dgm:pt>
    <dgm:pt modelId="{46680000-9C89-6B46-92DC-EAA67A369230}" type="sibTrans" cxnId="{3760AF4F-E9C1-AE4A-83B6-CAD22DB6DB04}">
      <dgm:prSet/>
      <dgm:spPr/>
      <dgm:t>
        <a:bodyPr/>
        <a:lstStyle/>
        <a:p>
          <a:endParaRPr lang="en-GB">
            <a:solidFill>
              <a:schemeClr val="bg1"/>
            </a:solidFill>
          </a:endParaRPr>
        </a:p>
      </dgm:t>
    </dgm:pt>
    <dgm:pt modelId="{8FB42775-12A8-B34E-A29F-7BCA2AA9C562}">
      <dgm:prSet phldrT="[Text]"/>
      <dgm:spPr>
        <a:solidFill>
          <a:srgbClr val="E82F2A"/>
        </a:solidFill>
      </dgm:spPr>
      <dgm:t>
        <a:bodyPr/>
        <a:lstStyle/>
        <a:p>
          <a:r>
            <a:rPr lang="en-US" dirty="0">
              <a:solidFill>
                <a:schemeClr val="bg1"/>
              </a:solidFill>
            </a:rPr>
            <a:t>Developing strategy </a:t>
          </a:r>
          <a:endParaRPr lang="en-GB" dirty="0">
            <a:solidFill>
              <a:schemeClr val="bg1"/>
            </a:solidFill>
          </a:endParaRPr>
        </a:p>
      </dgm:t>
    </dgm:pt>
    <dgm:pt modelId="{2396FC61-9BE0-D946-A46E-51B0E938293E}" type="parTrans" cxnId="{75A943CF-7FC3-E344-8E67-13FBF63A1AC8}">
      <dgm:prSet/>
      <dgm:spPr/>
      <dgm:t>
        <a:bodyPr/>
        <a:lstStyle/>
        <a:p>
          <a:endParaRPr lang="en-GB">
            <a:solidFill>
              <a:schemeClr val="bg1"/>
            </a:solidFill>
          </a:endParaRPr>
        </a:p>
      </dgm:t>
    </dgm:pt>
    <dgm:pt modelId="{3846CA09-7809-824C-A744-E3F5C0D4B3A0}" type="sibTrans" cxnId="{75A943CF-7FC3-E344-8E67-13FBF63A1AC8}">
      <dgm:prSet/>
      <dgm:spPr/>
      <dgm:t>
        <a:bodyPr/>
        <a:lstStyle/>
        <a:p>
          <a:endParaRPr lang="en-GB">
            <a:solidFill>
              <a:schemeClr val="bg1"/>
            </a:solidFill>
          </a:endParaRPr>
        </a:p>
      </dgm:t>
    </dgm:pt>
    <dgm:pt modelId="{9C3DBAC3-43CD-7949-BC18-BE98235F52C6}">
      <dgm:prSet phldrT="[Text]"/>
      <dgm:spPr>
        <a:solidFill>
          <a:srgbClr val="E82F2A"/>
        </a:solidFill>
      </dgm:spPr>
      <dgm:t>
        <a:bodyPr/>
        <a:lstStyle/>
        <a:p>
          <a:r>
            <a:rPr lang="en-US" dirty="0">
              <a:solidFill>
                <a:schemeClr val="bg1"/>
              </a:solidFill>
            </a:rPr>
            <a:t>Creating new ways of working </a:t>
          </a:r>
          <a:endParaRPr lang="en-GB" dirty="0">
            <a:solidFill>
              <a:schemeClr val="bg1"/>
            </a:solidFill>
          </a:endParaRPr>
        </a:p>
      </dgm:t>
    </dgm:pt>
    <dgm:pt modelId="{7F9016F2-378F-7F44-8A66-094525F07AC9}" type="parTrans" cxnId="{1B6979A6-7B83-3B4D-9A17-DDE6CF405E5B}">
      <dgm:prSet/>
      <dgm:spPr/>
      <dgm:t>
        <a:bodyPr/>
        <a:lstStyle/>
        <a:p>
          <a:endParaRPr lang="en-GB">
            <a:solidFill>
              <a:schemeClr val="bg1"/>
            </a:solidFill>
          </a:endParaRPr>
        </a:p>
      </dgm:t>
    </dgm:pt>
    <dgm:pt modelId="{CAD49D06-1CCB-5346-97FE-DB44630F2C7F}" type="sibTrans" cxnId="{1B6979A6-7B83-3B4D-9A17-DDE6CF405E5B}">
      <dgm:prSet/>
      <dgm:spPr/>
      <dgm:t>
        <a:bodyPr/>
        <a:lstStyle/>
        <a:p>
          <a:endParaRPr lang="en-GB">
            <a:solidFill>
              <a:schemeClr val="bg1"/>
            </a:solidFill>
          </a:endParaRPr>
        </a:p>
      </dgm:t>
    </dgm:pt>
    <dgm:pt modelId="{E2F549A2-8014-BA41-B16F-23B7C52BE40E}">
      <dgm:prSet phldrT="[Text]"/>
      <dgm:spPr>
        <a:solidFill>
          <a:srgbClr val="E82F2A"/>
        </a:solidFill>
      </dgm:spPr>
      <dgm:t>
        <a:bodyPr/>
        <a:lstStyle/>
        <a:p>
          <a:r>
            <a:rPr lang="en-US" dirty="0">
              <a:solidFill>
                <a:schemeClr val="bg1"/>
              </a:solidFill>
            </a:rPr>
            <a:t>Making an impact at leadership groups </a:t>
          </a:r>
          <a:endParaRPr lang="en-GB" dirty="0">
            <a:solidFill>
              <a:schemeClr val="bg1"/>
            </a:solidFill>
          </a:endParaRPr>
        </a:p>
      </dgm:t>
    </dgm:pt>
    <dgm:pt modelId="{C4559C1D-3A4B-E44F-82D1-57407CA6E9B4}" type="parTrans" cxnId="{D2298617-B3E9-EB41-A1F8-957640A0347D}">
      <dgm:prSet/>
      <dgm:spPr/>
      <dgm:t>
        <a:bodyPr/>
        <a:lstStyle/>
        <a:p>
          <a:endParaRPr lang="en-GB">
            <a:solidFill>
              <a:schemeClr val="bg1"/>
            </a:solidFill>
          </a:endParaRPr>
        </a:p>
      </dgm:t>
    </dgm:pt>
    <dgm:pt modelId="{F1384DF2-FEC1-6444-AA25-480A99F57E3D}" type="sibTrans" cxnId="{D2298617-B3E9-EB41-A1F8-957640A0347D}">
      <dgm:prSet/>
      <dgm:spPr/>
      <dgm:t>
        <a:bodyPr/>
        <a:lstStyle/>
        <a:p>
          <a:endParaRPr lang="en-GB">
            <a:solidFill>
              <a:schemeClr val="bg1"/>
            </a:solidFill>
          </a:endParaRPr>
        </a:p>
      </dgm:t>
    </dgm:pt>
    <dgm:pt modelId="{E796422D-CFCF-1047-B3E7-F8ADBEA19E0E}">
      <dgm:prSet phldrT="[Text]"/>
      <dgm:spPr>
        <a:solidFill>
          <a:srgbClr val="E82F2A"/>
        </a:solidFill>
      </dgm:spPr>
      <dgm:t>
        <a:bodyPr/>
        <a:lstStyle/>
        <a:p>
          <a:r>
            <a:rPr lang="en-GB" dirty="0">
              <a:solidFill>
                <a:schemeClr val="bg1"/>
              </a:solidFill>
            </a:rPr>
            <a:t>Leading a team</a:t>
          </a:r>
        </a:p>
      </dgm:t>
    </dgm:pt>
    <dgm:pt modelId="{2D07DA2F-AD8C-8C4A-B777-E3AEF5D9CBE2}" type="parTrans" cxnId="{B1162521-F671-3D49-BF0C-533E5ED0816A}">
      <dgm:prSet/>
      <dgm:spPr/>
      <dgm:t>
        <a:bodyPr/>
        <a:lstStyle/>
        <a:p>
          <a:endParaRPr lang="en-GB">
            <a:solidFill>
              <a:schemeClr val="bg1"/>
            </a:solidFill>
          </a:endParaRPr>
        </a:p>
      </dgm:t>
    </dgm:pt>
    <dgm:pt modelId="{99804C23-9B84-894D-960E-A3A2B103B307}" type="sibTrans" cxnId="{B1162521-F671-3D49-BF0C-533E5ED0816A}">
      <dgm:prSet/>
      <dgm:spPr/>
      <dgm:t>
        <a:bodyPr/>
        <a:lstStyle/>
        <a:p>
          <a:endParaRPr lang="en-GB">
            <a:solidFill>
              <a:schemeClr val="bg1"/>
            </a:solidFill>
          </a:endParaRPr>
        </a:p>
      </dgm:t>
    </dgm:pt>
    <dgm:pt modelId="{BC5CB19F-EB83-824B-B18F-CA7C2174F351}">
      <dgm:prSet phldrT="[Text]"/>
      <dgm:spPr>
        <a:solidFill>
          <a:srgbClr val="E82F2A"/>
        </a:solidFill>
      </dgm:spPr>
      <dgm:t>
        <a:bodyPr/>
        <a:lstStyle/>
        <a:p>
          <a:r>
            <a:rPr lang="en-GB" dirty="0">
              <a:solidFill>
                <a:schemeClr val="bg1"/>
              </a:solidFill>
            </a:rPr>
            <a:t>Developing colleagues</a:t>
          </a:r>
        </a:p>
      </dgm:t>
    </dgm:pt>
    <dgm:pt modelId="{5E034E6A-5A87-7744-A3B9-0C5CF7A6FC95}" type="parTrans" cxnId="{FF59F588-05F5-6A42-BFC3-42FE75B87107}">
      <dgm:prSet/>
      <dgm:spPr/>
      <dgm:t>
        <a:bodyPr/>
        <a:lstStyle/>
        <a:p>
          <a:endParaRPr lang="en-GB">
            <a:solidFill>
              <a:schemeClr val="bg1"/>
            </a:solidFill>
          </a:endParaRPr>
        </a:p>
      </dgm:t>
    </dgm:pt>
    <dgm:pt modelId="{B0CD54DF-F898-BB49-96CE-85ED1631782B}" type="sibTrans" cxnId="{FF59F588-05F5-6A42-BFC3-42FE75B87107}">
      <dgm:prSet/>
      <dgm:spPr/>
      <dgm:t>
        <a:bodyPr/>
        <a:lstStyle/>
        <a:p>
          <a:endParaRPr lang="en-GB">
            <a:solidFill>
              <a:schemeClr val="bg1"/>
            </a:solidFill>
          </a:endParaRPr>
        </a:p>
      </dgm:t>
    </dgm:pt>
    <dgm:pt modelId="{0AA8F220-BC03-E343-A010-D3CD576AA9DA}">
      <dgm:prSet phldrT="[Text]"/>
      <dgm:spPr>
        <a:solidFill>
          <a:srgbClr val="E82F2A"/>
        </a:solidFill>
      </dgm:spPr>
      <dgm:t>
        <a:bodyPr/>
        <a:lstStyle/>
        <a:p>
          <a:r>
            <a:rPr lang="en-GB" dirty="0">
              <a:solidFill>
                <a:schemeClr val="bg1"/>
              </a:solidFill>
            </a:rPr>
            <a:t>Building specialist expertise</a:t>
          </a:r>
        </a:p>
      </dgm:t>
    </dgm:pt>
    <dgm:pt modelId="{B552DEF3-A616-8D43-A185-EC610208E00D}" type="parTrans" cxnId="{97460C50-C40B-1142-BD80-460BBFB7D09F}">
      <dgm:prSet/>
      <dgm:spPr/>
      <dgm:t>
        <a:bodyPr/>
        <a:lstStyle/>
        <a:p>
          <a:endParaRPr lang="en-GB"/>
        </a:p>
      </dgm:t>
    </dgm:pt>
    <dgm:pt modelId="{DB1B67DB-FA96-2D43-926C-5D8531533BF0}" type="sibTrans" cxnId="{97460C50-C40B-1142-BD80-460BBFB7D09F}">
      <dgm:prSet/>
      <dgm:spPr/>
      <dgm:t>
        <a:bodyPr/>
        <a:lstStyle/>
        <a:p>
          <a:endParaRPr lang="en-GB"/>
        </a:p>
      </dgm:t>
    </dgm:pt>
    <dgm:pt modelId="{01543F82-9C0C-E24B-9B94-EA617F927758}">
      <dgm:prSet phldrT="[Text]"/>
      <dgm:spPr>
        <a:solidFill>
          <a:srgbClr val="E82F2A"/>
        </a:solidFill>
      </dgm:spPr>
      <dgm:t>
        <a:bodyPr/>
        <a:lstStyle/>
        <a:p>
          <a:r>
            <a:rPr lang="en-GB" dirty="0">
              <a:solidFill>
                <a:schemeClr val="bg1"/>
              </a:solidFill>
            </a:rPr>
            <a:t>Working creatively </a:t>
          </a:r>
        </a:p>
      </dgm:t>
    </dgm:pt>
    <dgm:pt modelId="{CAAFBD4E-A133-9A4F-8AD9-AF23BE58F0D0}" type="parTrans" cxnId="{E8A09663-7E21-5648-9C0D-1E8B209C378B}">
      <dgm:prSet/>
      <dgm:spPr/>
      <dgm:t>
        <a:bodyPr/>
        <a:lstStyle/>
        <a:p>
          <a:endParaRPr lang="en-GB"/>
        </a:p>
      </dgm:t>
    </dgm:pt>
    <dgm:pt modelId="{D2AD015A-71DA-7846-B992-AFE24650A435}" type="sibTrans" cxnId="{E8A09663-7E21-5648-9C0D-1E8B209C378B}">
      <dgm:prSet/>
      <dgm:spPr/>
      <dgm:t>
        <a:bodyPr/>
        <a:lstStyle/>
        <a:p>
          <a:endParaRPr lang="en-GB"/>
        </a:p>
      </dgm:t>
    </dgm:pt>
    <dgm:pt modelId="{647D86D1-5136-D44E-9696-B16D1D77F3CB}" type="pres">
      <dgm:prSet presAssocID="{00B8CE38-4998-0C4E-AD27-0CBACBE0E706}" presName="diagram" presStyleCnt="0">
        <dgm:presLayoutVars>
          <dgm:dir/>
          <dgm:resizeHandles val="exact"/>
        </dgm:presLayoutVars>
      </dgm:prSet>
      <dgm:spPr/>
    </dgm:pt>
    <dgm:pt modelId="{D0E5CB7E-0267-5145-8336-FCA624C6F925}" type="pres">
      <dgm:prSet presAssocID="{32EBD9FD-D45D-E242-A0E8-A18034545668}" presName="node" presStyleLbl="node1" presStyleIdx="0" presStyleCnt="8">
        <dgm:presLayoutVars>
          <dgm:bulletEnabled val="1"/>
        </dgm:presLayoutVars>
      </dgm:prSet>
      <dgm:spPr/>
    </dgm:pt>
    <dgm:pt modelId="{BD1BAA99-9ACD-C648-8111-3EEC2C630682}" type="pres">
      <dgm:prSet presAssocID="{46680000-9C89-6B46-92DC-EAA67A369230}" presName="sibTrans" presStyleCnt="0"/>
      <dgm:spPr/>
    </dgm:pt>
    <dgm:pt modelId="{5755B0B0-7E91-3943-BA71-15BF11C004DB}" type="pres">
      <dgm:prSet presAssocID="{8FB42775-12A8-B34E-A29F-7BCA2AA9C562}" presName="node" presStyleLbl="node1" presStyleIdx="1" presStyleCnt="8">
        <dgm:presLayoutVars>
          <dgm:bulletEnabled val="1"/>
        </dgm:presLayoutVars>
      </dgm:prSet>
      <dgm:spPr/>
    </dgm:pt>
    <dgm:pt modelId="{EA34519C-D885-7041-B9E9-AFD71255EE70}" type="pres">
      <dgm:prSet presAssocID="{3846CA09-7809-824C-A744-E3F5C0D4B3A0}" presName="sibTrans" presStyleCnt="0"/>
      <dgm:spPr/>
    </dgm:pt>
    <dgm:pt modelId="{987B44B0-77D5-2E44-B1CA-2335CBAC5DE2}" type="pres">
      <dgm:prSet presAssocID="{9C3DBAC3-43CD-7949-BC18-BE98235F52C6}" presName="node" presStyleLbl="node1" presStyleIdx="2" presStyleCnt="8">
        <dgm:presLayoutVars>
          <dgm:bulletEnabled val="1"/>
        </dgm:presLayoutVars>
      </dgm:prSet>
      <dgm:spPr/>
    </dgm:pt>
    <dgm:pt modelId="{52952353-58B1-F142-94EB-168E760AFC3D}" type="pres">
      <dgm:prSet presAssocID="{CAD49D06-1CCB-5346-97FE-DB44630F2C7F}" presName="sibTrans" presStyleCnt="0"/>
      <dgm:spPr/>
    </dgm:pt>
    <dgm:pt modelId="{A8BA4ED0-97E7-844F-841D-05FF0D72884D}" type="pres">
      <dgm:prSet presAssocID="{E2F549A2-8014-BA41-B16F-23B7C52BE40E}" presName="node" presStyleLbl="node1" presStyleIdx="3" presStyleCnt="8">
        <dgm:presLayoutVars>
          <dgm:bulletEnabled val="1"/>
        </dgm:presLayoutVars>
      </dgm:prSet>
      <dgm:spPr/>
    </dgm:pt>
    <dgm:pt modelId="{8320C3BD-9D11-EF43-AB1D-1C08492A8B37}" type="pres">
      <dgm:prSet presAssocID="{F1384DF2-FEC1-6444-AA25-480A99F57E3D}" presName="sibTrans" presStyleCnt="0"/>
      <dgm:spPr/>
    </dgm:pt>
    <dgm:pt modelId="{908AF8C8-5BFC-4044-A090-D6EA6606E7C7}" type="pres">
      <dgm:prSet presAssocID="{E796422D-CFCF-1047-B3E7-F8ADBEA19E0E}" presName="node" presStyleLbl="node1" presStyleIdx="4" presStyleCnt="8">
        <dgm:presLayoutVars>
          <dgm:bulletEnabled val="1"/>
        </dgm:presLayoutVars>
      </dgm:prSet>
      <dgm:spPr/>
    </dgm:pt>
    <dgm:pt modelId="{74229C91-8B14-EC49-B528-344B640DE57E}" type="pres">
      <dgm:prSet presAssocID="{99804C23-9B84-894D-960E-A3A2B103B307}" presName="sibTrans" presStyleCnt="0"/>
      <dgm:spPr/>
    </dgm:pt>
    <dgm:pt modelId="{2077C489-AA43-8F49-A044-5D760C866A2B}" type="pres">
      <dgm:prSet presAssocID="{BC5CB19F-EB83-824B-B18F-CA7C2174F351}" presName="node" presStyleLbl="node1" presStyleIdx="5" presStyleCnt="8">
        <dgm:presLayoutVars>
          <dgm:bulletEnabled val="1"/>
        </dgm:presLayoutVars>
      </dgm:prSet>
      <dgm:spPr/>
    </dgm:pt>
    <dgm:pt modelId="{E0794993-4A98-7D4A-9B40-3A467CEB9FA9}" type="pres">
      <dgm:prSet presAssocID="{B0CD54DF-F898-BB49-96CE-85ED1631782B}" presName="sibTrans" presStyleCnt="0"/>
      <dgm:spPr/>
    </dgm:pt>
    <dgm:pt modelId="{1725BB7E-E670-A742-A972-5EAC075B4277}" type="pres">
      <dgm:prSet presAssocID="{0AA8F220-BC03-E343-A010-D3CD576AA9DA}" presName="node" presStyleLbl="node1" presStyleIdx="6" presStyleCnt="8">
        <dgm:presLayoutVars>
          <dgm:bulletEnabled val="1"/>
        </dgm:presLayoutVars>
      </dgm:prSet>
      <dgm:spPr/>
    </dgm:pt>
    <dgm:pt modelId="{95FEC1C0-467D-9044-BA34-AB31476A7BC6}" type="pres">
      <dgm:prSet presAssocID="{DB1B67DB-FA96-2D43-926C-5D8531533BF0}" presName="sibTrans" presStyleCnt="0"/>
      <dgm:spPr/>
    </dgm:pt>
    <dgm:pt modelId="{347767F1-54A9-E642-8E43-CA663F310877}" type="pres">
      <dgm:prSet presAssocID="{01543F82-9C0C-E24B-9B94-EA617F927758}" presName="node" presStyleLbl="node1" presStyleIdx="7" presStyleCnt="8">
        <dgm:presLayoutVars>
          <dgm:bulletEnabled val="1"/>
        </dgm:presLayoutVars>
      </dgm:prSet>
      <dgm:spPr/>
    </dgm:pt>
  </dgm:ptLst>
  <dgm:cxnLst>
    <dgm:cxn modelId="{D2298617-B3E9-EB41-A1F8-957640A0347D}" srcId="{00B8CE38-4998-0C4E-AD27-0CBACBE0E706}" destId="{E2F549A2-8014-BA41-B16F-23B7C52BE40E}" srcOrd="3" destOrd="0" parTransId="{C4559C1D-3A4B-E44F-82D1-57407CA6E9B4}" sibTransId="{F1384DF2-FEC1-6444-AA25-480A99F57E3D}"/>
    <dgm:cxn modelId="{1B3F661F-3E76-3447-A660-B54B0B6AB922}" type="presOf" srcId="{9C3DBAC3-43CD-7949-BC18-BE98235F52C6}" destId="{987B44B0-77D5-2E44-B1CA-2335CBAC5DE2}" srcOrd="0" destOrd="0" presId="urn:microsoft.com/office/officeart/2005/8/layout/default"/>
    <dgm:cxn modelId="{2C741E20-6355-1A44-BE2D-1E79B9C2DBC5}" type="presOf" srcId="{E796422D-CFCF-1047-B3E7-F8ADBEA19E0E}" destId="{908AF8C8-5BFC-4044-A090-D6EA6606E7C7}" srcOrd="0" destOrd="0" presId="urn:microsoft.com/office/officeart/2005/8/layout/default"/>
    <dgm:cxn modelId="{B1162521-F671-3D49-BF0C-533E5ED0816A}" srcId="{00B8CE38-4998-0C4E-AD27-0CBACBE0E706}" destId="{E796422D-CFCF-1047-B3E7-F8ADBEA19E0E}" srcOrd="4" destOrd="0" parTransId="{2D07DA2F-AD8C-8C4A-B777-E3AEF5D9CBE2}" sibTransId="{99804C23-9B84-894D-960E-A3A2B103B307}"/>
    <dgm:cxn modelId="{3760AF4F-E9C1-AE4A-83B6-CAD22DB6DB04}" srcId="{00B8CE38-4998-0C4E-AD27-0CBACBE0E706}" destId="{32EBD9FD-D45D-E242-A0E8-A18034545668}" srcOrd="0" destOrd="0" parTransId="{BB8AAC54-9CC4-764A-9C50-24BBE9C4AC9B}" sibTransId="{46680000-9C89-6B46-92DC-EAA67A369230}"/>
    <dgm:cxn modelId="{97460C50-C40B-1142-BD80-460BBFB7D09F}" srcId="{00B8CE38-4998-0C4E-AD27-0CBACBE0E706}" destId="{0AA8F220-BC03-E343-A010-D3CD576AA9DA}" srcOrd="6" destOrd="0" parTransId="{B552DEF3-A616-8D43-A185-EC610208E00D}" sibTransId="{DB1B67DB-FA96-2D43-926C-5D8531533BF0}"/>
    <dgm:cxn modelId="{B9E02452-0D60-4648-966E-82ADCAEC47D1}" type="presOf" srcId="{01543F82-9C0C-E24B-9B94-EA617F927758}" destId="{347767F1-54A9-E642-8E43-CA663F310877}" srcOrd="0" destOrd="0" presId="urn:microsoft.com/office/officeart/2005/8/layout/default"/>
    <dgm:cxn modelId="{0FD6E962-B61F-204A-8303-04E1BDEB2838}" type="presOf" srcId="{32EBD9FD-D45D-E242-A0E8-A18034545668}" destId="{D0E5CB7E-0267-5145-8336-FCA624C6F925}" srcOrd="0" destOrd="0" presId="urn:microsoft.com/office/officeart/2005/8/layout/default"/>
    <dgm:cxn modelId="{E8A09663-7E21-5648-9C0D-1E8B209C378B}" srcId="{00B8CE38-4998-0C4E-AD27-0CBACBE0E706}" destId="{01543F82-9C0C-E24B-9B94-EA617F927758}" srcOrd="7" destOrd="0" parTransId="{CAAFBD4E-A133-9A4F-8AD9-AF23BE58F0D0}" sibTransId="{D2AD015A-71DA-7846-B992-AFE24650A435}"/>
    <dgm:cxn modelId="{86372987-572D-E243-8A44-039173E4806A}" type="presOf" srcId="{BC5CB19F-EB83-824B-B18F-CA7C2174F351}" destId="{2077C489-AA43-8F49-A044-5D760C866A2B}" srcOrd="0" destOrd="0" presId="urn:microsoft.com/office/officeart/2005/8/layout/default"/>
    <dgm:cxn modelId="{FF59F588-05F5-6A42-BFC3-42FE75B87107}" srcId="{00B8CE38-4998-0C4E-AD27-0CBACBE0E706}" destId="{BC5CB19F-EB83-824B-B18F-CA7C2174F351}" srcOrd="5" destOrd="0" parTransId="{5E034E6A-5A87-7744-A3B9-0C5CF7A6FC95}" sibTransId="{B0CD54DF-F898-BB49-96CE-85ED1631782B}"/>
    <dgm:cxn modelId="{72649493-72BF-144A-A0C0-B60E2044A7F2}" type="presOf" srcId="{8FB42775-12A8-B34E-A29F-7BCA2AA9C562}" destId="{5755B0B0-7E91-3943-BA71-15BF11C004DB}" srcOrd="0" destOrd="0" presId="urn:microsoft.com/office/officeart/2005/8/layout/default"/>
    <dgm:cxn modelId="{1B6979A6-7B83-3B4D-9A17-DDE6CF405E5B}" srcId="{00B8CE38-4998-0C4E-AD27-0CBACBE0E706}" destId="{9C3DBAC3-43CD-7949-BC18-BE98235F52C6}" srcOrd="2" destOrd="0" parTransId="{7F9016F2-378F-7F44-8A66-094525F07AC9}" sibTransId="{CAD49D06-1CCB-5346-97FE-DB44630F2C7F}"/>
    <dgm:cxn modelId="{75A943CF-7FC3-E344-8E67-13FBF63A1AC8}" srcId="{00B8CE38-4998-0C4E-AD27-0CBACBE0E706}" destId="{8FB42775-12A8-B34E-A29F-7BCA2AA9C562}" srcOrd="1" destOrd="0" parTransId="{2396FC61-9BE0-D946-A46E-51B0E938293E}" sibTransId="{3846CA09-7809-824C-A744-E3F5C0D4B3A0}"/>
    <dgm:cxn modelId="{D3CAD7E4-2B64-004A-A291-3CC8ACFEF760}" type="presOf" srcId="{0AA8F220-BC03-E343-A010-D3CD576AA9DA}" destId="{1725BB7E-E670-A742-A972-5EAC075B4277}" srcOrd="0" destOrd="0" presId="urn:microsoft.com/office/officeart/2005/8/layout/default"/>
    <dgm:cxn modelId="{59C4E7E4-CECC-BF4D-8613-63D3DA1645DF}" type="presOf" srcId="{E2F549A2-8014-BA41-B16F-23B7C52BE40E}" destId="{A8BA4ED0-97E7-844F-841D-05FF0D72884D}" srcOrd="0" destOrd="0" presId="urn:microsoft.com/office/officeart/2005/8/layout/default"/>
    <dgm:cxn modelId="{AB85FBF7-56D4-1345-9546-16097FEA730D}" type="presOf" srcId="{00B8CE38-4998-0C4E-AD27-0CBACBE0E706}" destId="{647D86D1-5136-D44E-9696-B16D1D77F3CB}" srcOrd="0" destOrd="0" presId="urn:microsoft.com/office/officeart/2005/8/layout/default"/>
    <dgm:cxn modelId="{0CCA4DCB-75E7-5147-8D91-24DCBCD7A589}" type="presParOf" srcId="{647D86D1-5136-D44E-9696-B16D1D77F3CB}" destId="{D0E5CB7E-0267-5145-8336-FCA624C6F925}" srcOrd="0" destOrd="0" presId="urn:microsoft.com/office/officeart/2005/8/layout/default"/>
    <dgm:cxn modelId="{92B98F64-D481-A24D-8B31-436EACE82E67}" type="presParOf" srcId="{647D86D1-5136-D44E-9696-B16D1D77F3CB}" destId="{BD1BAA99-9ACD-C648-8111-3EEC2C630682}" srcOrd="1" destOrd="0" presId="urn:microsoft.com/office/officeart/2005/8/layout/default"/>
    <dgm:cxn modelId="{F8D5DDAB-A3CB-1146-A1C6-D4727C3A2561}" type="presParOf" srcId="{647D86D1-5136-D44E-9696-B16D1D77F3CB}" destId="{5755B0B0-7E91-3943-BA71-15BF11C004DB}" srcOrd="2" destOrd="0" presId="urn:microsoft.com/office/officeart/2005/8/layout/default"/>
    <dgm:cxn modelId="{4F4A7632-AEC4-B84B-B524-9D0322FB080A}" type="presParOf" srcId="{647D86D1-5136-D44E-9696-B16D1D77F3CB}" destId="{EA34519C-D885-7041-B9E9-AFD71255EE70}" srcOrd="3" destOrd="0" presId="urn:microsoft.com/office/officeart/2005/8/layout/default"/>
    <dgm:cxn modelId="{D6F37848-F5C9-384F-BC44-77295A62981E}" type="presParOf" srcId="{647D86D1-5136-D44E-9696-B16D1D77F3CB}" destId="{987B44B0-77D5-2E44-B1CA-2335CBAC5DE2}" srcOrd="4" destOrd="0" presId="urn:microsoft.com/office/officeart/2005/8/layout/default"/>
    <dgm:cxn modelId="{DA4CC263-FD85-0848-B0EE-AB520885FA75}" type="presParOf" srcId="{647D86D1-5136-D44E-9696-B16D1D77F3CB}" destId="{52952353-58B1-F142-94EB-168E760AFC3D}" srcOrd="5" destOrd="0" presId="urn:microsoft.com/office/officeart/2005/8/layout/default"/>
    <dgm:cxn modelId="{13FD3EBA-1DBD-C64D-A6BE-2AE5B7AE5E43}" type="presParOf" srcId="{647D86D1-5136-D44E-9696-B16D1D77F3CB}" destId="{A8BA4ED0-97E7-844F-841D-05FF0D72884D}" srcOrd="6" destOrd="0" presId="urn:microsoft.com/office/officeart/2005/8/layout/default"/>
    <dgm:cxn modelId="{F58B07A1-3397-0D42-9829-6177BBCD1694}" type="presParOf" srcId="{647D86D1-5136-D44E-9696-B16D1D77F3CB}" destId="{8320C3BD-9D11-EF43-AB1D-1C08492A8B37}" srcOrd="7" destOrd="0" presId="urn:microsoft.com/office/officeart/2005/8/layout/default"/>
    <dgm:cxn modelId="{BB3B9643-C8C9-5540-9F64-3A79D6D4779E}" type="presParOf" srcId="{647D86D1-5136-D44E-9696-B16D1D77F3CB}" destId="{908AF8C8-5BFC-4044-A090-D6EA6606E7C7}" srcOrd="8" destOrd="0" presId="urn:microsoft.com/office/officeart/2005/8/layout/default"/>
    <dgm:cxn modelId="{6F8DF02D-A7A8-124B-B58E-99148BD40EC4}" type="presParOf" srcId="{647D86D1-5136-D44E-9696-B16D1D77F3CB}" destId="{74229C91-8B14-EC49-B528-344B640DE57E}" srcOrd="9" destOrd="0" presId="urn:microsoft.com/office/officeart/2005/8/layout/default"/>
    <dgm:cxn modelId="{39883127-EA88-1244-B11C-7C948044D384}" type="presParOf" srcId="{647D86D1-5136-D44E-9696-B16D1D77F3CB}" destId="{2077C489-AA43-8F49-A044-5D760C866A2B}" srcOrd="10" destOrd="0" presId="urn:microsoft.com/office/officeart/2005/8/layout/default"/>
    <dgm:cxn modelId="{D7642215-931D-EF4E-987E-079CDDC2B9F4}" type="presParOf" srcId="{647D86D1-5136-D44E-9696-B16D1D77F3CB}" destId="{E0794993-4A98-7D4A-9B40-3A467CEB9FA9}" srcOrd="11" destOrd="0" presId="urn:microsoft.com/office/officeart/2005/8/layout/default"/>
    <dgm:cxn modelId="{1A2CECBE-CF4E-3748-8E4B-7B2727C9F865}" type="presParOf" srcId="{647D86D1-5136-D44E-9696-B16D1D77F3CB}" destId="{1725BB7E-E670-A742-A972-5EAC075B4277}" srcOrd="12" destOrd="0" presId="urn:microsoft.com/office/officeart/2005/8/layout/default"/>
    <dgm:cxn modelId="{D457DCA8-7E1A-BE42-95AC-09569863F738}" type="presParOf" srcId="{647D86D1-5136-D44E-9696-B16D1D77F3CB}" destId="{95FEC1C0-467D-9044-BA34-AB31476A7BC6}" srcOrd="13" destOrd="0" presId="urn:microsoft.com/office/officeart/2005/8/layout/default"/>
    <dgm:cxn modelId="{C08B787A-2C24-8E43-ABBA-C6A3E399914D}" type="presParOf" srcId="{647D86D1-5136-D44E-9696-B16D1D77F3CB}" destId="{347767F1-54A9-E642-8E43-CA663F310877}"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5CB7E-0267-5145-8336-FCA624C6F925}">
      <dsp:nvSpPr>
        <dsp:cNvPr id="0" name=""/>
        <dsp:cNvSpPr/>
      </dsp:nvSpPr>
      <dsp:spPr>
        <a:xfrm>
          <a:off x="3367" y="521362"/>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Building client relationships</a:t>
          </a:r>
          <a:endParaRPr lang="en-GB" sz="2600" kern="1200" dirty="0">
            <a:solidFill>
              <a:schemeClr val="bg1"/>
            </a:solidFill>
          </a:endParaRPr>
        </a:p>
      </dsp:txBody>
      <dsp:txXfrm>
        <a:off x="3367" y="521362"/>
        <a:ext cx="2671762" cy="1603057"/>
      </dsp:txXfrm>
    </dsp:sp>
    <dsp:sp modelId="{5755B0B0-7E91-3943-BA71-15BF11C004DB}">
      <dsp:nvSpPr>
        <dsp:cNvPr id="0" name=""/>
        <dsp:cNvSpPr/>
      </dsp:nvSpPr>
      <dsp:spPr>
        <a:xfrm>
          <a:off x="2942306" y="521362"/>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Developing strategy </a:t>
          </a:r>
          <a:endParaRPr lang="en-GB" sz="2600" kern="1200" dirty="0">
            <a:solidFill>
              <a:schemeClr val="bg1"/>
            </a:solidFill>
          </a:endParaRPr>
        </a:p>
      </dsp:txBody>
      <dsp:txXfrm>
        <a:off x="2942306" y="521362"/>
        <a:ext cx="2671762" cy="1603057"/>
      </dsp:txXfrm>
    </dsp:sp>
    <dsp:sp modelId="{987B44B0-77D5-2E44-B1CA-2335CBAC5DE2}">
      <dsp:nvSpPr>
        <dsp:cNvPr id="0" name=""/>
        <dsp:cNvSpPr/>
      </dsp:nvSpPr>
      <dsp:spPr>
        <a:xfrm>
          <a:off x="5881245" y="521362"/>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Creating new ways of working </a:t>
          </a:r>
          <a:endParaRPr lang="en-GB" sz="2600" kern="1200" dirty="0">
            <a:solidFill>
              <a:schemeClr val="bg1"/>
            </a:solidFill>
          </a:endParaRPr>
        </a:p>
      </dsp:txBody>
      <dsp:txXfrm>
        <a:off x="5881245" y="521362"/>
        <a:ext cx="2671762" cy="1603057"/>
      </dsp:txXfrm>
    </dsp:sp>
    <dsp:sp modelId="{A8BA4ED0-97E7-844F-841D-05FF0D72884D}">
      <dsp:nvSpPr>
        <dsp:cNvPr id="0" name=""/>
        <dsp:cNvSpPr/>
      </dsp:nvSpPr>
      <dsp:spPr>
        <a:xfrm>
          <a:off x="8820183" y="521362"/>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Making an impact at leadership groups </a:t>
          </a:r>
          <a:endParaRPr lang="en-GB" sz="2600" kern="1200" dirty="0">
            <a:solidFill>
              <a:schemeClr val="bg1"/>
            </a:solidFill>
          </a:endParaRPr>
        </a:p>
      </dsp:txBody>
      <dsp:txXfrm>
        <a:off x="8820183" y="521362"/>
        <a:ext cx="2671762" cy="1603057"/>
      </dsp:txXfrm>
    </dsp:sp>
    <dsp:sp modelId="{908AF8C8-5BFC-4044-A090-D6EA6606E7C7}">
      <dsp:nvSpPr>
        <dsp:cNvPr id="0" name=""/>
        <dsp:cNvSpPr/>
      </dsp:nvSpPr>
      <dsp:spPr>
        <a:xfrm>
          <a:off x="3367" y="2391596"/>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bg1"/>
              </a:solidFill>
            </a:rPr>
            <a:t>Leading a team</a:t>
          </a:r>
        </a:p>
      </dsp:txBody>
      <dsp:txXfrm>
        <a:off x="3367" y="2391596"/>
        <a:ext cx="2671762" cy="1603057"/>
      </dsp:txXfrm>
    </dsp:sp>
    <dsp:sp modelId="{2077C489-AA43-8F49-A044-5D760C866A2B}">
      <dsp:nvSpPr>
        <dsp:cNvPr id="0" name=""/>
        <dsp:cNvSpPr/>
      </dsp:nvSpPr>
      <dsp:spPr>
        <a:xfrm>
          <a:off x="2942306" y="2391596"/>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bg1"/>
              </a:solidFill>
            </a:rPr>
            <a:t>Developing colleagues</a:t>
          </a:r>
        </a:p>
      </dsp:txBody>
      <dsp:txXfrm>
        <a:off x="2942306" y="2391596"/>
        <a:ext cx="2671762" cy="1603057"/>
      </dsp:txXfrm>
    </dsp:sp>
    <dsp:sp modelId="{1725BB7E-E670-A742-A972-5EAC075B4277}">
      <dsp:nvSpPr>
        <dsp:cNvPr id="0" name=""/>
        <dsp:cNvSpPr/>
      </dsp:nvSpPr>
      <dsp:spPr>
        <a:xfrm>
          <a:off x="5881245" y="2391596"/>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bg1"/>
              </a:solidFill>
            </a:rPr>
            <a:t>Building specialist expertise</a:t>
          </a:r>
        </a:p>
      </dsp:txBody>
      <dsp:txXfrm>
        <a:off x="5881245" y="2391596"/>
        <a:ext cx="2671762" cy="1603057"/>
      </dsp:txXfrm>
    </dsp:sp>
    <dsp:sp modelId="{347767F1-54A9-E642-8E43-CA663F310877}">
      <dsp:nvSpPr>
        <dsp:cNvPr id="0" name=""/>
        <dsp:cNvSpPr/>
      </dsp:nvSpPr>
      <dsp:spPr>
        <a:xfrm>
          <a:off x="8820183" y="2391596"/>
          <a:ext cx="2671762" cy="1603057"/>
        </a:xfrm>
        <a:prstGeom prst="rect">
          <a:avLst/>
        </a:prstGeom>
        <a:solidFill>
          <a:srgbClr val="E82F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bg1"/>
              </a:solidFill>
            </a:rPr>
            <a:t>Working creatively </a:t>
          </a:r>
        </a:p>
      </dsp:txBody>
      <dsp:txXfrm>
        <a:off x="8820183" y="2391596"/>
        <a:ext cx="2671762" cy="1603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9A17-001A-4260-B2BF-22985F40023E}"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EF11C-4F21-42DD-9E9E-CA3F2B8C2A72}" type="slidenum">
              <a:rPr lang="en-GB" smtClean="0"/>
              <a:t>‹#›</a:t>
            </a:fld>
            <a:endParaRPr lang="en-GB"/>
          </a:p>
        </p:txBody>
      </p:sp>
    </p:spTree>
    <p:extLst>
      <p:ext uri="{BB962C8B-B14F-4D97-AF65-F5344CB8AC3E}">
        <p14:creationId xmlns:p14="http://schemas.microsoft.com/office/powerpoint/2010/main" val="299059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to brainstorm this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Outlines expectations we have for each individual who works here </a:t>
            </a:r>
          </a:p>
          <a:p>
            <a:pPr marL="171450" indent="-171450">
              <a:buFont typeface="Arial" panose="020B0604020202020204" pitchFamily="34" charset="0"/>
              <a:buChar char="•"/>
            </a:pPr>
            <a:r>
              <a:rPr lang="en-GB" dirty="0"/>
              <a:t>Linked to our values </a:t>
            </a:r>
          </a:p>
          <a:p>
            <a:pPr marL="171450" indent="-171450">
              <a:buFont typeface="Arial" panose="020B0604020202020204" pitchFamily="34" charset="0"/>
              <a:buChar char="•"/>
            </a:pPr>
            <a:r>
              <a:rPr lang="en-GB" dirty="0"/>
              <a:t>Enable consistency and doing great work </a:t>
            </a:r>
          </a:p>
          <a:p>
            <a:pPr marL="171450" indent="-171450">
              <a:buFont typeface="Arial" panose="020B0604020202020204" pitchFamily="34" charset="0"/>
              <a:buChar char="•"/>
            </a:pPr>
            <a:r>
              <a:rPr lang="en-GB" dirty="0"/>
              <a:t>Help everyone reach this full potential in their role </a:t>
            </a:r>
          </a:p>
        </p:txBody>
      </p:sp>
      <p:sp>
        <p:nvSpPr>
          <p:cNvPr id="4" name="Slide Number Placeholder 3"/>
          <p:cNvSpPr>
            <a:spLocks noGrp="1"/>
          </p:cNvSpPr>
          <p:nvPr>
            <p:ph type="sldNum" sz="quarter" idx="5"/>
          </p:nvPr>
        </p:nvSpPr>
        <p:spPr/>
        <p:txBody>
          <a:bodyPr/>
          <a:lstStyle/>
          <a:p>
            <a:fld id="{F9EEF11C-4F21-42DD-9E9E-CA3F2B8C2A72}" type="slidenum">
              <a:rPr lang="en-GB" smtClean="0"/>
              <a:t>3</a:t>
            </a:fld>
            <a:endParaRPr lang="en-GB"/>
          </a:p>
        </p:txBody>
      </p:sp>
    </p:spTree>
    <p:extLst>
      <p:ext uri="{BB962C8B-B14F-4D97-AF65-F5344CB8AC3E}">
        <p14:creationId xmlns:p14="http://schemas.microsoft.com/office/powerpoint/2010/main" val="368609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Building out motivations from pillars of relationships, growth, achievement and applying these to life and the7stars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makes up the role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motivators that matter the most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that don’t motivate me </a:t>
            </a:r>
          </a:p>
        </p:txBody>
      </p:sp>
      <p:sp>
        <p:nvSpPr>
          <p:cNvPr id="4" name="Slide Number Placeholder 3"/>
          <p:cNvSpPr>
            <a:spLocks noGrp="1"/>
          </p:cNvSpPr>
          <p:nvPr>
            <p:ph type="sldNum" sz="quarter" idx="5"/>
          </p:nvPr>
        </p:nvSpPr>
        <p:spPr/>
        <p:txBody>
          <a:bodyPr/>
          <a:lstStyle/>
          <a:p>
            <a:fld id="{F9EEF11C-4F21-42DD-9E9E-CA3F2B8C2A72}" type="slidenum">
              <a:rPr lang="en-GB" smtClean="0"/>
              <a:t>12</a:t>
            </a:fld>
            <a:endParaRPr lang="en-GB"/>
          </a:p>
        </p:txBody>
      </p:sp>
    </p:spTree>
    <p:extLst>
      <p:ext uri="{BB962C8B-B14F-4D97-AF65-F5344CB8AC3E}">
        <p14:creationId xmlns:p14="http://schemas.microsoft.com/office/powerpoint/2010/main" val="185771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Longer term review/reflection of successes/failures over the last 6 months</a:t>
            </a:r>
          </a:p>
          <a:p>
            <a:r>
              <a:rPr lang="en-GB" dirty="0"/>
              <a:t>Forward thinking to the next 6-12 months</a:t>
            </a:r>
          </a:p>
          <a:p>
            <a:r>
              <a:rPr lang="en-GB" dirty="0"/>
              <a:t>Setting clear objectives/KPI’s </a:t>
            </a:r>
          </a:p>
          <a:p>
            <a:r>
              <a:rPr lang="en-GB" dirty="0"/>
              <a:t>Identifying learning needs </a:t>
            </a:r>
          </a:p>
        </p:txBody>
      </p:sp>
      <p:sp>
        <p:nvSpPr>
          <p:cNvPr id="4" name="Slide Number Placeholder 3"/>
          <p:cNvSpPr>
            <a:spLocks noGrp="1"/>
          </p:cNvSpPr>
          <p:nvPr>
            <p:ph type="sldNum" sz="quarter" idx="5"/>
          </p:nvPr>
        </p:nvSpPr>
        <p:spPr/>
        <p:txBody>
          <a:bodyPr/>
          <a:lstStyle/>
          <a:p>
            <a:fld id="{F9EEF11C-4F21-42DD-9E9E-CA3F2B8C2A72}" type="slidenum">
              <a:rPr lang="en-GB" smtClean="0"/>
              <a:t>13</a:t>
            </a:fld>
            <a:endParaRPr lang="en-GB"/>
          </a:p>
        </p:txBody>
      </p:sp>
    </p:spTree>
    <p:extLst>
      <p:ext uri="{BB962C8B-B14F-4D97-AF65-F5344CB8AC3E}">
        <p14:creationId xmlns:p14="http://schemas.microsoft.com/office/powerpoint/2010/main" val="6071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Pairs role play this scenario using the SHINE booklet to guide your conversation  </a:t>
            </a:r>
          </a:p>
          <a:p>
            <a:endParaRPr lang="en-GB"/>
          </a:p>
        </p:txBody>
      </p:sp>
      <p:sp>
        <p:nvSpPr>
          <p:cNvPr id="4" name="Slide Number Placeholder 3"/>
          <p:cNvSpPr>
            <a:spLocks noGrp="1"/>
          </p:cNvSpPr>
          <p:nvPr>
            <p:ph type="sldNum" sz="quarter" idx="5"/>
          </p:nvPr>
        </p:nvSpPr>
        <p:spPr/>
        <p:txBody>
          <a:bodyPr/>
          <a:lstStyle/>
          <a:p>
            <a:fld id="{F9EEF11C-4F21-42DD-9E9E-CA3F2B8C2A72}" type="slidenum">
              <a:rPr lang="en-GB" smtClean="0"/>
              <a:t>14</a:t>
            </a:fld>
            <a:endParaRPr lang="en-GB"/>
          </a:p>
        </p:txBody>
      </p:sp>
    </p:spTree>
    <p:extLst>
      <p:ext uri="{BB962C8B-B14F-4D97-AF65-F5344CB8AC3E}">
        <p14:creationId xmlns:p14="http://schemas.microsoft.com/office/powerpoint/2010/main" val="427572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Share SHINE development summary sheet </a:t>
            </a:r>
          </a:p>
          <a:p>
            <a:endParaRPr lang="en-GB"/>
          </a:p>
        </p:txBody>
      </p:sp>
      <p:sp>
        <p:nvSpPr>
          <p:cNvPr id="4" name="Slide Number Placeholder 3"/>
          <p:cNvSpPr>
            <a:spLocks noGrp="1"/>
          </p:cNvSpPr>
          <p:nvPr>
            <p:ph type="sldNum" sz="quarter" idx="5"/>
          </p:nvPr>
        </p:nvSpPr>
        <p:spPr/>
        <p:txBody>
          <a:bodyPr/>
          <a:lstStyle/>
          <a:p>
            <a:fld id="{F9EEF11C-4F21-42DD-9E9E-CA3F2B8C2A72}" type="slidenum">
              <a:rPr lang="en-GB" smtClean="0"/>
              <a:t>15</a:t>
            </a:fld>
            <a:endParaRPr lang="en-GB"/>
          </a:p>
        </p:txBody>
      </p:sp>
    </p:spTree>
    <p:extLst>
      <p:ext uri="{BB962C8B-B14F-4D97-AF65-F5344CB8AC3E}">
        <p14:creationId xmlns:p14="http://schemas.microsoft.com/office/powerpoint/2010/main" val="203626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Developed by </a:t>
            </a:r>
            <a:r>
              <a:rPr lang="en-GB" b="0" i="0" u="none" strike="noStrike" dirty="0">
                <a:solidFill>
                  <a:srgbClr val="595959"/>
                </a:solidFill>
                <a:effectLst/>
                <a:latin typeface="Arial" panose="020B0604020202020204" pitchFamily="34" charset="0"/>
              </a:rPr>
              <a:t>Herzberg</a:t>
            </a:r>
            <a:endParaRPr lang="en-GB" dirty="0"/>
          </a:p>
          <a:p>
            <a:endParaRPr lang="en-GB" b="0" i="0" u="none" strike="noStrike" dirty="0">
              <a:solidFill>
                <a:srgbClr val="595959"/>
              </a:solidFill>
              <a:effectLst/>
              <a:latin typeface="Arial" panose="020B0604020202020204" pitchFamily="34" charset="0"/>
            </a:endParaRPr>
          </a:p>
          <a:p>
            <a:r>
              <a:rPr lang="en-GB" sz="1200" b="0" i="0" u="none" strike="noStrike" kern="1200" dirty="0">
                <a:solidFill>
                  <a:srgbClr val="202122"/>
                </a:solidFill>
                <a:effectLst/>
                <a:latin typeface="Arial" panose="020B0604020202020204" pitchFamily="34" charset="0"/>
                <a:ea typeface="+mn-ea"/>
                <a:cs typeface="+mn-cs"/>
              </a:rPr>
              <a:t>The two-factor theory (motivation-hygiene theory, two/factor dual-factor theory) states that there are certain factors in the  workplace that cause job satisfaction while a separate set of factors cause dissatisfaction, all of which act independently of each other. </a:t>
            </a:r>
          </a:p>
          <a:p>
            <a:endParaRPr lang="en-GB" sz="1200" b="0" i="0" u="none" strike="noStrike" kern="1200" dirty="0">
              <a:solidFill>
                <a:srgbClr val="202122"/>
              </a:solidFill>
              <a:effectLst/>
              <a:latin typeface="Arial" panose="020B0604020202020204" pitchFamily="34" charset="0"/>
              <a:ea typeface="+mn-ea"/>
              <a:cs typeface="+mn-cs"/>
            </a:endParaRPr>
          </a:p>
          <a:p>
            <a:r>
              <a:rPr lang="en-GB" sz="1200" b="1" i="0" u="none" strike="noStrike" kern="1200" dirty="0">
                <a:solidFill>
                  <a:srgbClr val="202122"/>
                </a:solidFill>
                <a:effectLst/>
                <a:latin typeface="Arial" panose="020B0604020202020204" pitchFamily="34" charset="0"/>
                <a:ea typeface="+mn-ea"/>
                <a:cs typeface="+mn-cs"/>
              </a:rPr>
              <a:t>Hygiene factors </a:t>
            </a:r>
            <a:r>
              <a:rPr lang="en-GB" sz="1200" b="0" i="0" u="none" strike="noStrike" kern="1200" dirty="0">
                <a:solidFill>
                  <a:srgbClr val="202122"/>
                </a:solidFill>
                <a:effectLst/>
                <a:latin typeface="Arial" panose="020B0604020202020204" pitchFamily="34" charset="0"/>
                <a:ea typeface="+mn-ea"/>
                <a:cs typeface="+mn-cs"/>
              </a:rPr>
              <a:t>(e.g. status, job security, salary, good work conditions, good pay, paid insurance, vacations) that do not give positive satisfaction or lead to higher motivation, though dissatisfaction results from their absence.</a:t>
            </a:r>
          </a:p>
          <a:p>
            <a:endParaRPr lang="en-GB" sz="1200" b="0" i="0" u="none" strike="noStrike" kern="1200" dirty="0">
              <a:solidFill>
                <a:srgbClr val="202122"/>
              </a:solidFill>
              <a:effectLst/>
              <a:latin typeface="Arial" panose="020B0604020202020204" pitchFamily="34" charset="0"/>
              <a:ea typeface="+mn-ea"/>
              <a:cs typeface="+mn-cs"/>
            </a:endParaRPr>
          </a:p>
          <a:p>
            <a:r>
              <a:rPr lang="en-GB" sz="1200" b="1" i="0" u="none" strike="noStrike" kern="1200" dirty="0">
                <a:solidFill>
                  <a:srgbClr val="202122"/>
                </a:solidFill>
                <a:effectLst/>
                <a:latin typeface="Arial" panose="020B0604020202020204" pitchFamily="34" charset="0"/>
                <a:ea typeface="+mn-ea"/>
                <a:cs typeface="+mn-cs"/>
              </a:rPr>
              <a:t>Motivators </a:t>
            </a:r>
            <a:r>
              <a:rPr lang="en-GB" sz="1200" b="0" i="0" u="none" strike="noStrike" kern="1200" dirty="0">
                <a:solidFill>
                  <a:srgbClr val="202122"/>
                </a:solidFill>
                <a:effectLst/>
                <a:latin typeface="Arial" panose="020B0604020202020204" pitchFamily="34" charset="0"/>
                <a:ea typeface="+mn-ea"/>
                <a:cs typeface="+mn-cs"/>
              </a:rPr>
              <a:t> (e.g. challenging work, recognition for one's achievement, responsibility, opportunity to do something meaningful, involvement in decision making, sense of importance to an organization) that give positive satisfaction, arising from intrinsic conditions of the job itself, such as recognition, achievement, or personal growth</a:t>
            </a:r>
          </a:p>
          <a:p>
            <a:endParaRPr lang="en-GB" dirty="0"/>
          </a:p>
          <a:p>
            <a:r>
              <a:rPr lang="en-GB" dirty="0"/>
              <a:t>The SHINE framework allows us to keep the hygiene factors in check and empower our teams through the motivating factors. </a:t>
            </a:r>
          </a:p>
        </p:txBody>
      </p:sp>
      <p:sp>
        <p:nvSpPr>
          <p:cNvPr id="4" name="Slide Number Placeholder 3"/>
          <p:cNvSpPr>
            <a:spLocks noGrp="1"/>
          </p:cNvSpPr>
          <p:nvPr>
            <p:ph type="sldNum" sz="quarter" idx="5"/>
          </p:nvPr>
        </p:nvSpPr>
        <p:spPr/>
        <p:txBody>
          <a:bodyPr/>
          <a:lstStyle/>
          <a:p>
            <a:fld id="{F9EEF11C-4F21-42DD-9E9E-CA3F2B8C2A72}" type="slidenum">
              <a:rPr lang="en-GB" smtClean="0"/>
              <a:t>4</a:t>
            </a:fld>
            <a:endParaRPr lang="en-GB"/>
          </a:p>
        </p:txBody>
      </p:sp>
    </p:spTree>
    <p:extLst>
      <p:ext uri="{BB962C8B-B14F-4D97-AF65-F5344CB8AC3E}">
        <p14:creationId xmlns:p14="http://schemas.microsoft.com/office/powerpoint/2010/main" val="366444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Creates a framework for providing positive and constructive feedback and creating development plans </a:t>
            </a:r>
          </a:p>
          <a:p>
            <a:r>
              <a:rPr lang="en-GB" dirty="0"/>
              <a:t>For teams members: understand what’s expected of them and creates clarity on roles and responsibilities </a:t>
            </a:r>
          </a:p>
        </p:txBody>
      </p:sp>
      <p:sp>
        <p:nvSpPr>
          <p:cNvPr id="4" name="Slide Number Placeholder 3"/>
          <p:cNvSpPr>
            <a:spLocks noGrp="1"/>
          </p:cNvSpPr>
          <p:nvPr>
            <p:ph type="sldNum" sz="quarter" idx="5"/>
          </p:nvPr>
        </p:nvSpPr>
        <p:spPr/>
        <p:txBody>
          <a:bodyPr/>
          <a:lstStyle/>
          <a:p>
            <a:fld id="{F9EEF11C-4F21-42DD-9E9E-CA3F2B8C2A72}" type="slidenum">
              <a:rPr lang="en-GB" smtClean="0"/>
              <a:t>5</a:t>
            </a:fld>
            <a:endParaRPr lang="en-GB"/>
          </a:p>
        </p:txBody>
      </p:sp>
    </p:spTree>
    <p:extLst>
      <p:ext uri="{BB962C8B-B14F-4D97-AF65-F5344CB8AC3E}">
        <p14:creationId xmlns:p14="http://schemas.microsoft.com/office/powerpoint/2010/main" val="89540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Serves as a great way to keep people connected while staying true to putting people above process </a:t>
            </a:r>
          </a:p>
          <a:p>
            <a:endParaRPr lang="en-GB" dirty="0"/>
          </a:p>
          <a:p>
            <a:pPr marL="171450" indent="-171450">
              <a:buFontTx/>
              <a:buChar char="-"/>
            </a:pPr>
            <a:r>
              <a:rPr lang="en-GB" dirty="0"/>
              <a:t>Think smart act fast </a:t>
            </a:r>
          </a:p>
          <a:p>
            <a:pPr marL="171450" indent="-171450">
              <a:buFontTx/>
              <a:buChar char="-"/>
            </a:pPr>
            <a:r>
              <a:rPr lang="en-GB" dirty="0"/>
              <a:t>People above process</a:t>
            </a:r>
          </a:p>
          <a:p>
            <a:pPr marL="171450" indent="-171450">
              <a:buFontTx/>
              <a:buChar char="-"/>
            </a:pPr>
            <a:r>
              <a:rPr lang="en-GB" dirty="0"/>
              <a:t>Exceed expectations </a:t>
            </a:r>
          </a:p>
          <a:p>
            <a:pPr marL="171450" indent="-171450">
              <a:buFontTx/>
              <a:buChar char="-"/>
            </a:pPr>
            <a:r>
              <a:rPr lang="en-GB" dirty="0"/>
              <a:t>Do the right thing </a:t>
            </a:r>
          </a:p>
          <a:p>
            <a:pPr marL="171450" indent="-171450">
              <a:buFontTx/>
              <a:buChar char="-"/>
            </a:pPr>
            <a:r>
              <a:rPr lang="en-GB" dirty="0"/>
              <a:t>Clients come first </a:t>
            </a:r>
          </a:p>
          <a:p>
            <a:pPr marL="171450" indent="-171450">
              <a:buFontTx/>
              <a:buChar char="-"/>
            </a:pPr>
            <a:r>
              <a:rPr lang="en-GB" dirty="0"/>
              <a:t>Respect each other and have fun </a:t>
            </a:r>
          </a:p>
          <a:p>
            <a:pPr marL="171450" indent="-171450">
              <a:buFontTx/>
              <a:buChar char="-"/>
            </a:pPr>
            <a:r>
              <a:rPr lang="en-GB" dirty="0"/>
              <a:t>Be an </a:t>
            </a:r>
            <a:r>
              <a:rPr lang="en-GB" dirty="0" err="1"/>
              <a:t>entrepenuer</a:t>
            </a:r>
            <a:r>
              <a:rPr lang="en-GB" dirty="0"/>
              <a:t>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F9EEF11C-4F21-42DD-9E9E-CA3F2B8C2A72}" type="slidenum">
              <a:rPr lang="en-GB" smtClean="0"/>
              <a:t>6</a:t>
            </a:fld>
            <a:endParaRPr lang="en-GB"/>
          </a:p>
        </p:txBody>
      </p:sp>
    </p:spTree>
    <p:extLst>
      <p:ext uri="{BB962C8B-B14F-4D97-AF65-F5344CB8AC3E}">
        <p14:creationId xmlns:p14="http://schemas.microsoft.com/office/powerpoint/2010/main" val="284737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check-in </a:t>
            </a:r>
          </a:p>
          <a:p>
            <a:r>
              <a:rPr lang="en-GB" dirty="0"/>
              <a:t>If managing more senior/experienced people then a bi-weekly check-in might be more suitable </a:t>
            </a:r>
          </a:p>
          <a:p>
            <a:r>
              <a:rPr lang="en-GB" dirty="0"/>
              <a:t>Time to check in on how people are feeling. Any work factors having an impact, i.e. not enough stretch or feeling overwhelmed? Any personal issues impacting them/their work/motivations?</a:t>
            </a:r>
          </a:p>
          <a:p>
            <a:r>
              <a:rPr lang="en-GB" dirty="0"/>
              <a:t>Opportunity to provide positive and constructive feedback (make sure it’s holistic and not always subjective) </a:t>
            </a:r>
          </a:p>
          <a:p>
            <a:endParaRPr lang="en-GB" dirty="0"/>
          </a:p>
        </p:txBody>
      </p:sp>
      <p:sp>
        <p:nvSpPr>
          <p:cNvPr id="4" name="Slide Number Placeholder 3"/>
          <p:cNvSpPr>
            <a:spLocks noGrp="1"/>
          </p:cNvSpPr>
          <p:nvPr>
            <p:ph type="sldNum" sz="quarter" idx="5"/>
          </p:nvPr>
        </p:nvSpPr>
        <p:spPr/>
        <p:txBody>
          <a:bodyPr/>
          <a:lstStyle/>
          <a:p>
            <a:fld id="{F9EEF11C-4F21-42DD-9E9E-CA3F2B8C2A72}" type="slidenum">
              <a:rPr lang="en-GB" smtClean="0"/>
              <a:t>7</a:t>
            </a:fld>
            <a:endParaRPr lang="en-GB"/>
          </a:p>
        </p:txBody>
      </p:sp>
    </p:spTree>
    <p:extLst>
      <p:ext uri="{BB962C8B-B14F-4D97-AF65-F5344CB8AC3E}">
        <p14:creationId xmlns:p14="http://schemas.microsoft.com/office/powerpoint/2010/main" val="428751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Pairs role play this scenario using the SHINE booklet to guide your conversation  </a:t>
            </a:r>
          </a:p>
        </p:txBody>
      </p:sp>
      <p:sp>
        <p:nvSpPr>
          <p:cNvPr id="4" name="Slide Number Placeholder 3"/>
          <p:cNvSpPr>
            <a:spLocks noGrp="1"/>
          </p:cNvSpPr>
          <p:nvPr>
            <p:ph type="sldNum" sz="quarter" idx="5"/>
          </p:nvPr>
        </p:nvSpPr>
        <p:spPr/>
        <p:txBody>
          <a:bodyPr/>
          <a:lstStyle/>
          <a:p>
            <a:fld id="{F9EEF11C-4F21-42DD-9E9E-CA3F2B8C2A72}" type="slidenum">
              <a:rPr lang="en-GB" smtClean="0"/>
              <a:t>8</a:t>
            </a:fld>
            <a:endParaRPr lang="en-GB"/>
          </a:p>
        </p:txBody>
      </p:sp>
    </p:spTree>
    <p:extLst>
      <p:ext uri="{BB962C8B-B14F-4D97-AF65-F5344CB8AC3E}">
        <p14:creationId xmlns:p14="http://schemas.microsoft.com/office/powerpoint/2010/main" val="320210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set process here but we have an example agenda for those team members that might need a little more direction</a:t>
            </a:r>
          </a:p>
          <a:p>
            <a:endParaRPr lang="en-GB" dirty="0"/>
          </a:p>
          <a:p>
            <a:r>
              <a:rPr lang="en-GB" dirty="0"/>
              <a:t>You could ask your colleague to quantify each area - either with a scale or a number </a:t>
            </a:r>
          </a:p>
          <a:p>
            <a:r>
              <a:rPr lang="en-GB" dirty="0"/>
              <a:t>Go into further detail to understanding these ratings</a:t>
            </a:r>
          </a:p>
          <a:p>
            <a:endParaRPr lang="en-GB" dirty="0"/>
          </a:p>
          <a:p>
            <a:r>
              <a:rPr lang="en-GB" dirty="0"/>
              <a:t>Any concerns with wellbeing – flag to JHR so we can support</a:t>
            </a:r>
          </a:p>
          <a:p>
            <a:endParaRPr lang="en-GB" dirty="0"/>
          </a:p>
          <a:p>
            <a:r>
              <a:rPr lang="en-GB" dirty="0"/>
              <a:t>Depending on your ways of working you might need more time and space to run through - Impact and Productivity</a:t>
            </a:r>
          </a:p>
          <a:p>
            <a:endParaRPr lang="en-GB" dirty="0"/>
          </a:p>
          <a:p>
            <a:r>
              <a:rPr lang="en-GB" dirty="0"/>
              <a:t>Other areas to cover off could include any upcoming holidays – make sure they have time booked in and shared their availability with the team etc. </a:t>
            </a:r>
          </a:p>
        </p:txBody>
      </p:sp>
      <p:sp>
        <p:nvSpPr>
          <p:cNvPr id="4" name="Slide Number Placeholder 3"/>
          <p:cNvSpPr>
            <a:spLocks noGrp="1"/>
          </p:cNvSpPr>
          <p:nvPr>
            <p:ph type="sldNum" sz="quarter" idx="5"/>
          </p:nvPr>
        </p:nvSpPr>
        <p:spPr/>
        <p:txBody>
          <a:bodyPr/>
          <a:lstStyle/>
          <a:p>
            <a:fld id="{F9EEF11C-4F21-42DD-9E9E-CA3F2B8C2A72}" type="slidenum">
              <a:rPr lang="en-GB" smtClean="0"/>
              <a:t>9</a:t>
            </a:fld>
            <a:endParaRPr lang="en-GB"/>
          </a:p>
        </p:txBody>
      </p:sp>
    </p:spTree>
    <p:extLst>
      <p:ext uri="{BB962C8B-B14F-4D97-AF65-F5344CB8AC3E}">
        <p14:creationId xmlns:p14="http://schemas.microsoft.com/office/powerpoint/2010/main" val="361470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Focused check-in to reflect on the success/challenges/achievements over the past month </a:t>
            </a:r>
          </a:p>
          <a:p>
            <a:r>
              <a:rPr lang="en-GB"/>
              <a:t>Opportunity to discuss career development. Any skills gaps that need to be filled in the short term? Any training informal or formal?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Opportunity to provide positive and constructive feedback (make sure it’s holistic and not always subjective) </a:t>
            </a:r>
          </a:p>
          <a:p>
            <a:endParaRPr lang="en-GB"/>
          </a:p>
        </p:txBody>
      </p:sp>
      <p:sp>
        <p:nvSpPr>
          <p:cNvPr id="4" name="Slide Number Placeholder 3"/>
          <p:cNvSpPr>
            <a:spLocks noGrp="1"/>
          </p:cNvSpPr>
          <p:nvPr>
            <p:ph type="sldNum" sz="quarter" idx="5"/>
          </p:nvPr>
        </p:nvSpPr>
        <p:spPr/>
        <p:txBody>
          <a:bodyPr/>
          <a:lstStyle/>
          <a:p>
            <a:fld id="{F9EEF11C-4F21-42DD-9E9E-CA3F2B8C2A72}" type="slidenum">
              <a:rPr lang="en-GB" smtClean="0"/>
              <a:t>10</a:t>
            </a:fld>
            <a:endParaRPr lang="en-GB"/>
          </a:p>
        </p:txBody>
      </p:sp>
    </p:spTree>
    <p:extLst>
      <p:ext uri="{BB962C8B-B14F-4D97-AF65-F5344CB8AC3E}">
        <p14:creationId xmlns:p14="http://schemas.microsoft.com/office/powerpoint/2010/main" val="192083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Pairs role play this scenario using the SHINE booklet to guide your conversation  </a:t>
            </a:r>
          </a:p>
          <a:p>
            <a:endParaRPr lang="en-GB"/>
          </a:p>
        </p:txBody>
      </p:sp>
      <p:sp>
        <p:nvSpPr>
          <p:cNvPr id="4" name="Slide Number Placeholder 3"/>
          <p:cNvSpPr>
            <a:spLocks noGrp="1"/>
          </p:cNvSpPr>
          <p:nvPr>
            <p:ph type="sldNum" sz="quarter" idx="5"/>
          </p:nvPr>
        </p:nvSpPr>
        <p:spPr/>
        <p:txBody>
          <a:bodyPr/>
          <a:lstStyle/>
          <a:p>
            <a:fld id="{F9EEF11C-4F21-42DD-9E9E-CA3F2B8C2A72}" type="slidenum">
              <a:rPr lang="en-GB" smtClean="0"/>
              <a:t>11</a:t>
            </a:fld>
            <a:endParaRPr lang="en-GB"/>
          </a:p>
        </p:txBody>
      </p:sp>
    </p:spTree>
    <p:extLst>
      <p:ext uri="{BB962C8B-B14F-4D97-AF65-F5344CB8AC3E}">
        <p14:creationId xmlns:p14="http://schemas.microsoft.com/office/powerpoint/2010/main" val="392152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ircle&#10;&#10;Description automatically generated with low confidence">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43265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E7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117235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2702589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30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258171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283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ircle&#10;&#10;Description automatically generated with low confidence">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02867"/>
            <a:ext cx="855133" cy="855133"/>
          </a:xfrm>
          <a:prstGeom prst="rect">
            <a:avLst/>
          </a:prstGeom>
        </p:spPr>
      </p:pic>
    </p:spTree>
    <p:extLst>
      <p:ext uri="{BB962C8B-B14F-4D97-AF65-F5344CB8AC3E}">
        <p14:creationId xmlns:p14="http://schemas.microsoft.com/office/powerpoint/2010/main" val="21272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icon&#10;&#10;Description automatically generated">
            <a:extLst>
              <a:ext uri="{FF2B5EF4-FFF2-40B4-BE49-F238E27FC236}">
                <a16:creationId xmlns:a16="http://schemas.microsoft.com/office/drawing/2014/main" id="{16FCD936-918A-7A7E-D87E-5401867C5C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19800"/>
            <a:ext cx="838200" cy="838200"/>
          </a:xfrm>
          <a:prstGeom prst="rect">
            <a:avLst/>
          </a:prstGeom>
        </p:spPr>
      </p:pic>
    </p:spTree>
    <p:extLst>
      <p:ext uri="{BB962C8B-B14F-4D97-AF65-F5344CB8AC3E}">
        <p14:creationId xmlns:p14="http://schemas.microsoft.com/office/powerpoint/2010/main" val="3588031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2A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Icon&#10;&#10;Description automatically generated">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19801"/>
            <a:ext cx="838199" cy="838199"/>
          </a:xfrm>
          <a:prstGeom prst="rect">
            <a:avLst/>
          </a:prstGeom>
        </p:spPr>
      </p:pic>
    </p:spTree>
    <p:extLst>
      <p:ext uri="{BB962C8B-B14F-4D97-AF65-F5344CB8AC3E}">
        <p14:creationId xmlns:p14="http://schemas.microsoft.com/office/powerpoint/2010/main" val="2691620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E7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19801"/>
            <a:ext cx="838199" cy="838199"/>
          </a:xfrm>
          <a:prstGeom prst="rect">
            <a:avLst/>
          </a:prstGeom>
        </p:spPr>
      </p:pic>
    </p:spTree>
    <p:extLst>
      <p:ext uri="{BB962C8B-B14F-4D97-AF65-F5344CB8AC3E}">
        <p14:creationId xmlns:p14="http://schemas.microsoft.com/office/powerpoint/2010/main" val="156873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19801"/>
            <a:ext cx="838199" cy="838199"/>
          </a:xfrm>
          <a:prstGeom prst="rect">
            <a:avLst/>
          </a:prstGeom>
        </p:spPr>
      </p:pic>
    </p:spTree>
    <p:extLst>
      <p:ext uri="{BB962C8B-B14F-4D97-AF65-F5344CB8AC3E}">
        <p14:creationId xmlns:p14="http://schemas.microsoft.com/office/powerpoint/2010/main" val="2242202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30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19801"/>
            <a:ext cx="838199" cy="838199"/>
          </a:xfrm>
          <a:prstGeom prst="rect">
            <a:avLst/>
          </a:prstGeom>
        </p:spPr>
      </p:pic>
    </p:spTree>
    <p:extLst>
      <p:ext uri="{BB962C8B-B14F-4D97-AF65-F5344CB8AC3E}">
        <p14:creationId xmlns:p14="http://schemas.microsoft.com/office/powerpoint/2010/main" val="191592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B37238A3-AFF5-6123-600D-6FB27624A1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681160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27E60EE6-D39C-4AD7-B847-08B918182B1D}"/>
              </a:ext>
            </a:extLst>
          </p:cNvPr>
          <p:cNvPicPr>
            <a:picLocks noChangeAspect="1"/>
          </p:cNvPicPr>
          <p:nvPr userDrawn="1"/>
        </p:nvPicPr>
        <p:blipFill>
          <a:blip r:embed="rId2"/>
          <a:srcRect/>
          <a:stretch/>
        </p:blipFill>
        <p:spPr>
          <a:xfrm>
            <a:off x="-16933" y="6002864"/>
            <a:ext cx="855134" cy="855134"/>
          </a:xfrm>
          <a:prstGeom prst="rect">
            <a:avLst/>
          </a:prstGeom>
        </p:spPr>
      </p:pic>
    </p:spTree>
    <p:extLst>
      <p:ext uri="{BB962C8B-B14F-4D97-AF65-F5344CB8AC3E}">
        <p14:creationId xmlns:p14="http://schemas.microsoft.com/office/powerpoint/2010/main" val="289001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A16769B7-14FC-2BD7-B7FC-3A36A4C542A8}"/>
              </a:ext>
            </a:extLst>
          </p:cNvPr>
          <p:cNvPicPr>
            <a:picLocks noChangeAspect="1"/>
          </p:cNvPicPr>
          <p:nvPr userDrawn="1"/>
        </p:nvPicPr>
        <p:blipFill>
          <a:blip r:embed="rId2"/>
          <a:srcRect/>
          <a:stretch/>
        </p:blipFill>
        <p:spPr>
          <a:xfrm>
            <a:off x="0" y="6019800"/>
            <a:ext cx="838200" cy="838200"/>
          </a:xfrm>
          <a:prstGeom prst="rect">
            <a:avLst/>
          </a:prstGeom>
        </p:spPr>
      </p:pic>
    </p:spTree>
    <p:extLst>
      <p:ext uri="{BB962C8B-B14F-4D97-AF65-F5344CB8AC3E}">
        <p14:creationId xmlns:p14="http://schemas.microsoft.com/office/powerpoint/2010/main" val="3929039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2A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820932B9-AB29-0FF2-0F97-E4B05EBF61AF}"/>
              </a:ext>
            </a:extLst>
          </p:cNvPr>
          <p:cNvPicPr>
            <a:picLocks noChangeAspect="1"/>
          </p:cNvPicPr>
          <p:nvPr userDrawn="1"/>
        </p:nvPicPr>
        <p:blipFill>
          <a:blip r:embed="rId2"/>
          <a:srcRect/>
          <a:stretch/>
        </p:blipFill>
        <p:spPr>
          <a:xfrm>
            <a:off x="0" y="6019800"/>
            <a:ext cx="838200" cy="838200"/>
          </a:xfrm>
          <a:prstGeom prst="rect">
            <a:avLst/>
          </a:prstGeom>
        </p:spPr>
      </p:pic>
    </p:spTree>
    <p:extLst>
      <p:ext uri="{BB962C8B-B14F-4D97-AF65-F5344CB8AC3E}">
        <p14:creationId xmlns:p14="http://schemas.microsoft.com/office/powerpoint/2010/main" val="2052128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E7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19801"/>
            <a:ext cx="838199" cy="838199"/>
          </a:xfrm>
          <a:prstGeom prst="rect">
            <a:avLst/>
          </a:prstGeom>
        </p:spPr>
      </p:pic>
    </p:spTree>
    <p:extLst>
      <p:ext uri="{BB962C8B-B14F-4D97-AF65-F5344CB8AC3E}">
        <p14:creationId xmlns:p14="http://schemas.microsoft.com/office/powerpoint/2010/main" val="1597582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19801"/>
            <a:ext cx="838199" cy="838199"/>
          </a:xfrm>
          <a:prstGeom prst="rect">
            <a:avLst/>
          </a:prstGeom>
        </p:spPr>
      </p:pic>
    </p:spTree>
    <p:extLst>
      <p:ext uri="{BB962C8B-B14F-4D97-AF65-F5344CB8AC3E}">
        <p14:creationId xmlns:p14="http://schemas.microsoft.com/office/powerpoint/2010/main" val="177728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1690688"/>
          </a:xfrm>
          <a:prstGeom prst="rect">
            <a:avLst/>
          </a:prstGeom>
          <a:solidFill>
            <a:srgbClr val="30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10515600" cy="1133475"/>
          </a:xfrm>
        </p:spPr>
        <p:txBody>
          <a:bodyPr/>
          <a:lstStyle>
            <a:lvl1pPr>
              <a:defRPr>
                <a:solidFill>
                  <a:schemeClr val="bg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092A0771-99D5-20D8-8577-94F0C3C83ED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19801"/>
            <a:ext cx="838199" cy="838199"/>
          </a:xfrm>
          <a:prstGeom prst="rect">
            <a:avLst/>
          </a:prstGeom>
        </p:spPr>
      </p:pic>
    </p:spTree>
    <p:extLst>
      <p:ext uri="{BB962C8B-B14F-4D97-AF65-F5344CB8AC3E}">
        <p14:creationId xmlns:p14="http://schemas.microsoft.com/office/powerpoint/2010/main" val="2389832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7422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ircle&#10;&#10;Description automatically generated with low confidence">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02867"/>
            <a:ext cx="855133" cy="855133"/>
          </a:xfrm>
          <a:prstGeom prst="rect">
            <a:avLst/>
          </a:prstGeom>
        </p:spPr>
      </p:pic>
    </p:spTree>
    <p:extLst>
      <p:ext uri="{BB962C8B-B14F-4D97-AF65-F5344CB8AC3E}">
        <p14:creationId xmlns:p14="http://schemas.microsoft.com/office/powerpoint/2010/main" val="666982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picture containing icon&#10;&#10;Description automatically generated">
            <a:extLst>
              <a:ext uri="{FF2B5EF4-FFF2-40B4-BE49-F238E27FC236}">
                <a16:creationId xmlns:a16="http://schemas.microsoft.com/office/drawing/2014/main" id="{D6B8B7AE-52BF-67F6-D386-96BC3D48F5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19800"/>
            <a:ext cx="838200" cy="838200"/>
          </a:xfrm>
          <a:prstGeom prst="rect">
            <a:avLst/>
          </a:prstGeom>
        </p:spPr>
      </p:pic>
    </p:spTree>
    <p:extLst>
      <p:ext uri="{BB962C8B-B14F-4D97-AF65-F5344CB8AC3E}">
        <p14:creationId xmlns:p14="http://schemas.microsoft.com/office/powerpoint/2010/main" val="147075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2A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Icon&#10;&#10;Description automatically generated">
            <a:extLst>
              <a:ext uri="{FF2B5EF4-FFF2-40B4-BE49-F238E27FC236}">
                <a16:creationId xmlns:a16="http://schemas.microsoft.com/office/drawing/2014/main" id="{F3DB0700-5794-EC59-EE2E-DC93EDFDE8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19801"/>
            <a:ext cx="838199" cy="838199"/>
          </a:xfrm>
          <a:prstGeom prst="rect">
            <a:avLst/>
          </a:prstGeom>
        </p:spPr>
      </p:pic>
    </p:spTree>
    <p:extLst>
      <p:ext uri="{BB962C8B-B14F-4D97-AF65-F5344CB8AC3E}">
        <p14:creationId xmlns:p14="http://schemas.microsoft.com/office/powerpoint/2010/main" val="300278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2A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6DC9D801-E302-C344-B0C8-BCB62E8F26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749498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E7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02867"/>
            <a:ext cx="855133" cy="855133"/>
          </a:xfrm>
          <a:prstGeom prst="rect">
            <a:avLst/>
          </a:prstGeom>
        </p:spPr>
      </p:pic>
    </p:spTree>
    <p:extLst>
      <p:ext uri="{BB962C8B-B14F-4D97-AF65-F5344CB8AC3E}">
        <p14:creationId xmlns:p14="http://schemas.microsoft.com/office/powerpoint/2010/main" val="349556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02867"/>
            <a:ext cx="855133" cy="855133"/>
          </a:xfrm>
          <a:prstGeom prst="rect">
            <a:avLst/>
          </a:prstGeom>
        </p:spPr>
      </p:pic>
    </p:spTree>
    <p:extLst>
      <p:ext uri="{BB962C8B-B14F-4D97-AF65-F5344CB8AC3E}">
        <p14:creationId xmlns:p14="http://schemas.microsoft.com/office/powerpoint/2010/main" val="7319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30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02867"/>
            <a:ext cx="855133" cy="855133"/>
          </a:xfrm>
          <a:prstGeom prst="rect">
            <a:avLst/>
          </a:prstGeom>
        </p:spPr>
      </p:pic>
    </p:spTree>
    <p:extLst>
      <p:ext uri="{BB962C8B-B14F-4D97-AF65-F5344CB8AC3E}">
        <p14:creationId xmlns:p14="http://schemas.microsoft.com/office/powerpoint/2010/main" val="775012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FCF127D5-1E3A-BAD9-38DF-1964F31FB602}"/>
              </a:ext>
            </a:extLst>
          </p:cNvPr>
          <p:cNvPicPr>
            <a:picLocks noChangeAspect="1"/>
          </p:cNvPicPr>
          <p:nvPr userDrawn="1"/>
        </p:nvPicPr>
        <p:blipFill>
          <a:blip r:embed="rId2"/>
          <a:srcRect/>
          <a:stretch/>
        </p:blipFill>
        <p:spPr>
          <a:xfrm>
            <a:off x="-16933" y="6002864"/>
            <a:ext cx="855134" cy="855134"/>
          </a:xfrm>
          <a:prstGeom prst="rect">
            <a:avLst/>
          </a:prstGeom>
        </p:spPr>
      </p:pic>
    </p:spTree>
    <p:extLst>
      <p:ext uri="{BB962C8B-B14F-4D97-AF65-F5344CB8AC3E}">
        <p14:creationId xmlns:p14="http://schemas.microsoft.com/office/powerpoint/2010/main" val="2698235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0FD65B77-2BB2-68F7-6BD1-398E2B247FF5}"/>
              </a:ext>
            </a:extLst>
          </p:cNvPr>
          <p:cNvPicPr>
            <a:picLocks noChangeAspect="1"/>
          </p:cNvPicPr>
          <p:nvPr userDrawn="1"/>
        </p:nvPicPr>
        <p:blipFill>
          <a:blip r:embed="rId2"/>
          <a:srcRect/>
          <a:stretch/>
        </p:blipFill>
        <p:spPr>
          <a:xfrm>
            <a:off x="0" y="6019800"/>
            <a:ext cx="838200" cy="838200"/>
          </a:xfrm>
          <a:prstGeom prst="rect">
            <a:avLst/>
          </a:prstGeom>
        </p:spPr>
      </p:pic>
    </p:spTree>
    <p:extLst>
      <p:ext uri="{BB962C8B-B14F-4D97-AF65-F5344CB8AC3E}">
        <p14:creationId xmlns:p14="http://schemas.microsoft.com/office/powerpoint/2010/main" val="325186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2A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1629E0B7-784E-CE31-93DE-82F23431EB3D}"/>
              </a:ext>
            </a:extLst>
          </p:cNvPr>
          <p:cNvPicPr>
            <a:picLocks noChangeAspect="1"/>
          </p:cNvPicPr>
          <p:nvPr userDrawn="1"/>
        </p:nvPicPr>
        <p:blipFill>
          <a:blip r:embed="rId2"/>
          <a:srcRect/>
          <a:stretch/>
        </p:blipFill>
        <p:spPr>
          <a:xfrm>
            <a:off x="0" y="6019800"/>
            <a:ext cx="838200" cy="838200"/>
          </a:xfrm>
          <a:prstGeom prst="rect">
            <a:avLst/>
          </a:prstGeom>
        </p:spPr>
      </p:pic>
    </p:spTree>
    <p:extLst>
      <p:ext uri="{BB962C8B-B14F-4D97-AF65-F5344CB8AC3E}">
        <p14:creationId xmlns:p14="http://schemas.microsoft.com/office/powerpoint/2010/main" val="3124315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E7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02867"/>
            <a:ext cx="855133" cy="855133"/>
          </a:xfrm>
          <a:prstGeom prst="rect">
            <a:avLst/>
          </a:prstGeom>
        </p:spPr>
      </p:pic>
    </p:spTree>
    <p:extLst>
      <p:ext uri="{BB962C8B-B14F-4D97-AF65-F5344CB8AC3E}">
        <p14:creationId xmlns:p14="http://schemas.microsoft.com/office/powerpoint/2010/main" val="2889900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02867"/>
            <a:ext cx="855133" cy="855133"/>
          </a:xfrm>
          <a:prstGeom prst="rect">
            <a:avLst/>
          </a:prstGeom>
        </p:spPr>
      </p:pic>
    </p:spTree>
    <p:extLst>
      <p:ext uri="{BB962C8B-B14F-4D97-AF65-F5344CB8AC3E}">
        <p14:creationId xmlns:p14="http://schemas.microsoft.com/office/powerpoint/2010/main" val="610673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6146074" y="0"/>
            <a:ext cx="6045926" cy="6858000"/>
          </a:xfrm>
          <a:prstGeom prst="rect">
            <a:avLst/>
          </a:prstGeom>
          <a:solidFill>
            <a:srgbClr val="30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59B18-968D-F518-2DA9-5B108EBC8D36}"/>
              </a:ext>
            </a:extLst>
          </p:cNvPr>
          <p:cNvSpPr>
            <a:spLocks noGrp="1"/>
          </p:cNvSpPr>
          <p:nvPr>
            <p:ph type="title" hasCustomPrompt="1"/>
          </p:nvPr>
        </p:nvSpPr>
        <p:spPr>
          <a:xfrm>
            <a:off x="838200" y="322790"/>
            <a:ext cx="5079274" cy="5854173"/>
          </a:xfrm>
        </p:spPr>
        <p:txBody>
          <a:bodyPr/>
          <a:lstStyle>
            <a:lvl1pPr>
              <a:defRPr>
                <a:solidFill>
                  <a:schemeClr val="tx1"/>
                </a:solidFill>
              </a:defRPr>
            </a:lvl1pPr>
          </a:lstStyle>
          <a:p>
            <a:r>
              <a:rPr lang="en-GB"/>
              <a:t>Click to edit</a:t>
            </a:r>
            <a:br>
              <a:rPr lang="en-GB"/>
            </a:br>
            <a:r>
              <a:rPr lang="en-GB"/>
              <a:t>Master title style</a:t>
            </a:r>
            <a:endParaRPr lang="en-US"/>
          </a:p>
        </p:txBody>
      </p:sp>
      <p:sp>
        <p:nvSpPr>
          <p:cNvPr id="3" name="Content Placeholder 2">
            <a:extLst>
              <a:ext uri="{FF2B5EF4-FFF2-40B4-BE49-F238E27FC236}">
                <a16:creationId xmlns:a16="http://schemas.microsoft.com/office/drawing/2014/main" id="{BDE6505C-2577-9DC5-6F4C-3D8114B7D24D}"/>
              </a:ext>
            </a:extLst>
          </p:cNvPr>
          <p:cNvSpPr>
            <a:spLocks noGrp="1"/>
          </p:cNvSpPr>
          <p:nvPr>
            <p:ph idx="1"/>
          </p:nvPr>
        </p:nvSpPr>
        <p:spPr>
          <a:xfrm>
            <a:off x="6529251" y="322790"/>
            <a:ext cx="4824549" cy="58541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6002867"/>
            <a:ext cx="855133" cy="855133"/>
          </a:xfrm>
          <a:prstGeom prst="rect">
            <a:avLst/>
          </a:prstGeom>
        </p:spPr>
      </p:pic>
    </p:spTree>
    <p:extLst>
      <p:ext uri="{BB962C8B-B14F-4D97-AF65-F5344CB8AC3E}">
        <p14:creationId xmlns:p14="http://schemas.microsoft.com/office/powerpoint/2010/main" val="2947605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B455-60C2-B167-10B5-E854FED50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077BA49-ABF1-61FB-CBE9-426617FC1C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E7D8DC-89C5-149D-B714-2877AB104FF2}"/>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5" name="Footer Placeholder 4">
            <a:extLst>
              <a:ext uri="{FF2B5EF4-FFF2-40B4-BE49-F238E27FC236}">
                <a16:creationId xmlns:a16="http://schemas.microsoft.com/office/drawing/2014/main" id="{661C2587-A103-2739-7718-52C45DA6C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42B3A-50FC-BD3A-F3BC-643CB37261A3}"/>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159112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E73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1976985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89C1-1F8A-8B81-A436-9F3E3BBA9B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3BF8FA-0463-C202-DB6F-B667DCC89C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878A98-76AC-76A1-02CC-7A916837D1D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C1B566-89E5-8B3D-49A3-D2CC0EAD699E}"/>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6" name="Footer Placeholder 5">
            <a:extLst>
              <a:ext uri="{FF2B5EF4-FFF2-40B4-BE49-F238E27FC236}">
                <a16:creationId xmlns:a16="http://schemas.microsoft.com/office/drawing/2014/main" id="{706F2728-94A3-C026-731D-741F88AF2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4108D-14D2-90C8-BBDA-D98906DC25C6}"/>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1604618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7D35-7C36-CA19-96F7-7DAB7D184E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B50517-37C0-6121-FC02-CE3604E5C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E7EE74-C48A-3E33-719B-F618E78B3C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5865EA-4DE7-CD47-A700-CF08E8ED2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7AA1B1-D138-F715-FB71-BA13A95752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4F1072-6740-D9B0-0910-4B7A84E5B554}"/>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8" name="Footer Placeholder 7">
            <a:extLst>
              <a:ext uri="{FF2B5EF4-FFF2-40B4-BE49-F238E27FC236}">
                <a16:creationId xmlns:a16="http://schemas.microsoft.com/office/drawing/2014/main" id="{812297D3-464B-3F82-9310-1765ABCAF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25AEE4-9563-4E35-DDA5-58D4B310192C}"/>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3458751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D2EA-DA35-22FC-BC4A-E3CB76323F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9DED3F0-B481-7168-B71B-B921BD4379AB}"/>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4" name="Footer Placeholder 3">
            <a:extLst>
              <a:ext uri="{FF2B5EF4-FFF2-40B4-BE49-F238E27FC236}">
                <a16:creationId xmlns:a16="http://schemas.microsoft.com/office/drawing/2014/main" id="{36F0F6CC-2BD9-7AF4-85A8-86CE9F9148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6D3187-3E9D-1D19-943B-B6A9407C501A}"/>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1147491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E93113-0E97-F0DF-E458-AB95E1C04C00}"/>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3" name="Footer Placeholder 2">
            <a:extLst>
              <a:ext uri="{FF2B5EF4-FFF2-40B4-BE49-F238E27FC236}">
                <a16:creationId xmlns:a16="http://schemas.microsoft.com/office/drawing/2014/main" id="{E25EBE6D-BA19-74F2-9273-F856EBF67D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618D6-4E05-7F54-1962-6F592E05CCD0}"/>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1858464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456E-AF34-9D70-80EB-7847C3890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882DB90-1ABB-88B4-146F-67DD735FF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D199773-E109-0166-4305-E85298ABA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C9CCF9-94A1-A829-2273-A909BAD02186}"/>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6" name="Footer Placeholder 5">
            <a:extLst>
              <a:ext uri="{FF2B5EF4-FFF2-40B4-BE49-F238E27FC236}">
                <a16:creationId xmlns:a16="http://schemas.microsoft.com/office/drawing/2014/main" id="{FA8D9F66-6EE6-D8C5-4B31-46A8BC08F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6A32EC-F3D0-4352-B5C1-5CE906D0CBD4}"/>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630489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7897-F9FC-F0F9-657E-597DD9670E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961666-3CF3-0A53-79F7-5047C1EBF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E17B0-CD86-582A-722A-17FF883D4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6477F0-EDC3-C906-6ED7-39C78D696770}"/>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6" name="Footer Placeholder 5">
            <a:extLst>
              <a:ext uri="{FF2B5EF4-FFF2-40B4-BE49-F238E27FC236}">
                <a16:creationId xmlns:a16="http://schemas.microsoft.com/office/drawing/2014/main" id="{0BB2F325-DCD7-041B-1B6A-1D72ECCD9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C92DE-5443-084C-9486-8119DBD97DD9}"/>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1354425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30E5-397B-D965-561C-906395AFDC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34984E-CCE5-BC3C-F55A-3F42485BB6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A5A345-2A17-DD25-B8C7-5A933C741BC2}"/>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5" name="Footer Placeholder 4">
            <a:extLst>
              <a:ext uri="{FF2B5EF4-FFF2-40B4-BE49-F238E27FC236}">
                <a16:creationId xmlns:a16="http://schemas.microsoft.com/office/drawing/2014/main" id="{80D8517A-858A-0190-0DA9-B567953EA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4E840-7DDB-4828-62F8-E0C3BAE2E0A6}"/>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723809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CA146-0AC0-57AC-B310-65BA967100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D76669-8F4D-1713-CB64-9B4254CDB0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412664-C255-51A3-BAAB-260CFD97EC2D}"/>
              </a:ext>
            </a:extLst>
          </p:cNvPr>
          <p:cNvSpPr>
            <a:spLocks noGrp="1"/>
          </p:cNvSpPr>
          <p:nvPr>
            <p:ph type="dt" sz="half" idx="10"/>
          </p:nvPr>
        </p:nvSpPr>
        <p:spPr/>
        <p:txBody>
          <a:bodyPr/>
          <a:lstStyle/>
          <a:p>
            <a:fld id="{FB4AFF19-A9A1-1448-B35E-BE6BB59B5935}" type="datetimeFigureOut">
              <a:rPr lang="en-US" smtClean="0"/>
              <a:t>9/12/23</a:t>
            </a:fld>
            <a:endParaRPr lang="en-US"/>
          </a:p>
        </p:txBody>
      </p:sp>
      <p:sp>
        <p:nvSpPr>
          <p:cNvPr id="5" name="Footer Placeholder 4">
            <a:extLst>
              <a:ext uri="{FF2B5EF4-FFF2-40B4-BE49-F238E27FC236}">
                <a16:creationId xmlns:a16="http://schemas.microsoft.com/office/drawing/2014/main" id="{AC215E83-3C68-41E5-A32E-4B273F016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43ED2-B7E1-5F20-826D-C37E685DA662}"/>
              </a:ext>
            </a:extLst>
          </p:cNvPr>
          <p:cNvSpPr>
            <a:spLocks noGrp="1"/>
          </p:cNvSpPr>
          <p:nvPr>
            <p:ph type="sldNum" sz="quarter" idx="12"/>
          </p:nvPr>
        </p:nvSpPr>
        <p:spPr/>
        <p:txBody>
          <a:bodyPr/>
          <a:lstStyle/>
          <a:p>
            <a:fld id="{E5273C9B-62E3-0F4C-9ED6-14246AE15BAD}" type="slidenum">
              <a:rPr lang="en-US" smtClean="0"/>
              <a:t>‹#›</a:t>
            </a:fld>
            <a:endParaRPr lang="en-US"/>
          </a:p>
        </p:txBody>
      </p:sp>
    </p:spTree>
    <p:extLst>
      <p:ext uri="{BB962C8B-B14F-4D97-AF65-F5344CB8AC3E}">
        <p14:creationId xmlns:p14="http://schemas.microsoft.com/office/powerpoint/2010/main" val="45630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210527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30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78755B-89C0-DFC3-B7D7-8EB1AA97F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285841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9BDB46-EFBE-BB32-CCEC-07C2B5FE7069}"/>
              </a:ext>
            </a:extLst>
          </p:cNvPr>
          <p:cNvPicPr>
            <a:picLocks noChangeAspect="1"/>
          </p:cNvPicPr>
          <p:nvPr userDrawn="1"/>
        </p:nvPicPr>
        <p:blipFill>
          <a:blip r:embed="rId2"/>
          <a:srcRect/>
          <a:stretch/>
        </p:blipFill>
        <p:spPr>
          <a:xfrm>
            <a:off x="2667000" y="0"/>
            <a:ext cx="6858000" cy="6858000"/>
          </a:xfrm>
          <a:prstGeom prst="rect">
            <a:avLst/>
          </a:prstGeom>
        </p:spPr>
      </p:pic>
    </p:spTree>
    <p:extLst>
      <p:ext uri="{BB962C8B-B14F-4D97-AF65-F5344CB8AC3E}">
        <p14:creationId xmlns:p14="http://schemas.microsoft.com/office/powerpoint/2010/main" val="199829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96A292-21A2-87CA-7A3D-011AF4EC7B47}"/>
              </a:ext>
            </a:extLst>
          </p:cNvPr>
          <p:cNvPicPr>
            <a:picLocks noChangeAspect="1"/>
          </p:cNvPicPr>
          <p:nvPr userDrawn="1"/>
        </p:nvPicPr>
        <p:blipFill>
          <a:blip r:embed="rId2"/>
          <a:srcRect/>
          <a:stretch/>
        </p:blipFill>
        <p:spPr>
          <a:xfrm>
            <a:off x="2667000" y="0"/>
            <a:ext cx="6858000" cy="6858000"/>
          </a:xfrm>
          <a:prstGeom prst="rect">
            <a:avLst/>
          </a:prstGeom>
        </p:spPr>
      </p:pic>
    </p:spTree>
    <p:extLst>
      <p:ext uri="{BB962C8B-B14F-4D97-AF65-F5344CB8AC3E}">
        <p14:creationId xmlns:p14="http://schemas.microsoft.com/office/powerpoint/2010/main" val="339061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165B15-0446-CC7B-7B1E-6151124D9126}"/>
              </a:ext>
            </a:extLst>
          </p:cNvPr>
          <p:cNvSpPr/>
          <p:nvPr userDrawn="1"/>
        </p:nvSpPr>
        <p:spPr>
          <a:xfrm>
            <a:off x="0" y="0"/>
            <a:ext cx="12192000" cy="6858000"/>
          </a:xfrm>
          <a:prstGeom prst="rect">
            <a:avLst/>
          </a:prstGeom>
          <a:solidFill>
            <a:srgbClr val="2A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903B37-13E4-873D-F708-2CC88881DB9F}"/>
              </a:ext>
            </a:extLst>
          </p:cNvPr>
          <p:cNvPicPr>
            <a:picLocks noChangeAspect="1"/>
          </p:cNvPicPr>
          <p:nvPr userDrawn="1"/>
        </p:nvPicPr>
        <p:blipFill>
          <a:blip r:embed="rId2"/>
          <a:srcRect/>
          <a:stretch/>
        </p:blipFill>
        <p:spPr>
          <a:xfrm>
            <a:off x="2667000" y="0"/>
            <a:ext cx="6858000" cy="6858000"/>
          </a:xfrm>
          <a:prstGeom prst="rect">
            <a:avLst/>
          </a:prstGeom>
        </p:spPr>
      </p:pic>
    </p:spTree>
    <p:extLst>
      <p:ext uri="{BB962C8B-B14F-4D97-AF65-F5344CB8AC3E}">
        <p14:creationId xmlns:p14="http://schemas.microsoft.com/office/powerpoint/2010/main" val="35817082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59655-927A-5A24-F853-FF54E0250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A1FA9B-6287-DB59-F656-BA24E0B89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259E8E-05EC-B88E-DA2C-3B9A3AA59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AFF19-A9A1-1448-B35E-BE6BB59B5935}" type="datetimeFigureOut">
              <a:rPr lang="en-US" smtClean="0"/>
              <a:t>9/12/23</a:t>
            </a:fld>
            <a:endParaRPr lang="en-US"/>
          </a:p>
        </p:txBody>
      </p:sp>
      <p:sp>
        <p:nvSpPr>
          <p:cNvPr id="5" name="Footer Placeholder 4">
            <a:extLst>
              <a:ext uri="{FF2B5EF4-FFF2-40B4-BE49-F238E27FC236}">
                <a16:creationId xmlns:a16="http://schemas.microsoft.com/office/drawing/2014/main" id="{6DF9DBCD-5DB2-1084-F63D-2B64243FC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EC54BD-8996-67BE-950D-B4B74FBC7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73C9B-62E3-0F4C-9ED6-14246AE15BAD}" type="slidenum">
              <a:rPr lang="en-US" smtClean="0"/>
              <a:t>‹#›</a:t>
            </a:fld>
            <a:endParaRPr lang="en-US"/>
          </a:p>
        </p:txBody>
      </p:sp>
    </p:spTree>
    <p:extLst>
      <p:ext uri="{BB962C8B-B14F-4D97-AF65-F5344CB8AC3E}">
        <p14:creationId xmlns:p14="http://schemas.microsoft.com/office/powerpoint/2010/main" val="1318992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7" r:id="rId4"/>
    <p:sldLayoutId id="2147483679" r:id="rId5"/>
    <p:sldLayoutId id="2147483681" r:id="rId6"/>
    <p:sldLayoutId id="2147483675" r:id="rId7"/>
    <p:sldLayoutId id="2147483674" r:id="rId8"/>
    <p:sldLayoutId id="2147483676" r:id="rId9"/>
    <p:sldLayoutId id="2147483678" r:id="rId10"/>
    <p:sldLayoutId id="2147483680" r:id="rId11"/>
    <p:sldLayoutId id="2147483682" r:id="rId12"/>
    <p:sldLayoutId id="2147483695" r:id="rId13"/>
    <p:sldLayoutId id="2147483660" r:id="rId14"/>
    <p:sldLayoutId id="2147483650" r:id="rId15"/>
    <p:sldLayoutId id="2147483661" r:id="rId16"/>
    <p:sldLayoutId id="2147483683" r:id="rId17"/>
    <p:sldLayoutId id="2147483685" r:id="rId18"/>
    <p:sldLayoutId id="2147483687" r:id="rId19"/>
    <p:sldLayoutId id="2147483662" r:id="rId20"/>
    <p:sldLayoutId id="2147483663" r:id="rId21"/>
    <p:sldLayoutId id="2147483664" r:id="rId22"/>
    <p:sldLayoutId id="2147483684" r:id="rId23"/>
    <p:sldLayoutId id="2147483686" r:id="rId24"/>
    <p:sldLayoutId id="2147483688" r:id="rId25"/>
    <p:sldLayoutId id="2147483696" r:id="rId26"/>
    <p:sldLayoutId id="2147483665" r:id="rId27"/>
    <p:sldLayoutId id="2147483667" r:id="rId28"/>
    <p:sldLayoutId id="2147483666" r:id="rId29"/>
    <p:sldLayoutId id="2147483689" r:id="rId30"/>
    <p:sldLayoutId id="2147483691" r:id="rId31"/>
    <p:sldLayoutId id="2147483693" r:id="rId32"/>
    <p:sldLayoutId id="2147483668" r:id="rId33"/>
    <p:sldLayoutId id="2147483669" r:id="rId34"/>
    <p:sldLayoutId id="2147483670" r:id="rId35"/>
    <p:sldLayoutId id="2147483690" r:id="rId36"/>
    <p:sldLayoutId id="2147483692" r:id="rId37"/>
    <p:sldLayoutId id="2147483694" r:id="rId38"/>
    <p:sldLayoutId id="2147483651" r:id="rId39"/>
    <p:sldLayoutId id="2147483652" r:id="rId40"/>
    <p:sldLayoutId id="2147483653" r:id="rId41"/>
    <p:sldLayoutId id="2147483654" r:id="rId42"/>
    <p:sldLayoutId id="2147483655" r:id="rId43"/>
    <p:sldLayoutId id="2147483656" r:id="rId44"/>
    <p:sldLayoutId id="2147483657" r:id="rId45"/>
    <p:sldLayoutId id="2147483658" r:id="rId46"/>
    <p:sldLayoutId id="2147483659" r:id="rId47"/>
  </p:sldLayoutIdLst>
  <p:txStyles>
    <p:titleStyle>
      <a:lvl1pPr algn="l" defTabSz="914400" rtl="0" eaLnBrk="1" latinLnBrk="0" hangingPunct="1">
        <a:lnSpc>
          <a:spcPct val="90000"/>
        </a:lnSpc>
        <a:spcBef>
          <a:spcPct val="0"/>
        </a:spcBef>
        <a:buNone/>
        <a:defRPr sz="4400" kern="1200">
          <a:solidFill>
            <a:schemeClr val="tx1"/>
          </a:solidFill>
          <a:latin typeface="GT Walsheim Pro"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Walsheim Pro"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Walsheim Pro"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Walsheim Pro"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Walsheim Pro"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Walsheim P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6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2FC2-2BDA-D287-855F-0E2C8D987F86}"/>
              </a:ext>
            </a:extLst>
          </p:cNvPr>
          <p:cNvSpPr>
            <a:spLocks noGrp="1"/>
          </p:cNvSpPr>
          <p:nvPr>
            <p:ph type="title"/>
          </p:nvPr>
        </p:nvSpPr>
        <p:spPr/>
        <p:txBody>
          <a:bodyPr>
            <a:noAutofit/>
          </a:bodyPr>
          <a:lstStyle/>
          <a:p>
            <a:br>
              <a:rPr lang="en-US" sz="2400"/>
            </a:br>
            <a:br>
              <a:rPr lang="en-US" sz="2400"/>
            </a:br>
            <a:r>
              <a:rPr lang="en-US" sz="3200" b="1"/>
              <a:t>Personal Development Conversations</a:t>
            </a:r>
            <a:br>
              <a:rPr lang="en-US" sz="3200"/>
            </a:br>
            <a:br>
              <a:rPr lang="en-US" sz="3200"/>
            </a:br>
            <a:r>
              <a:rPr lang="en-US" sz="3200"/>
              <a:t>Monthly </a:t>
            </a:r>
            <a:br>
              <a:rPr lang="en-US" sz="3200"/>
            </a:br>
            <a:br>
              <a:rPr lang="en-US" sz="3200"/>
            </a:br>
            <a:r>
              <a:rPr lang="en-US" sz="3200"/>
              <a:t>Career Path </a:t>
            </a:r>
            <a:br>
              <a:rPr lang="en-US" sz="3200"/>
            </a:br>
            <a:br>
              <a:rPr lang="en-US" sz="3200"/>
            </a:br>
            <a:r>
              <a:rPr lang="en-US" sz="3200"/>
              <a:t>Focus Areas</a:t>
            </a:r>
            <a:br>
              <a:rPr lang="en-US" sz="3200"/>
            </a:br>
            <a:br>
              <a:rPr lang="en-US" sz="3200"/>
            </a:br>
            <a:r>
              <a:rPr lang="en-US" sz="3200"/>
              <a:t>Share Feedback</a:t>
            </a:r>
            <a:br>
              <a:rPr lang="en-US" sz="3200"/>
            </a:br>
            <a:br>
              <a:rPr lang="en-US" sz="3200"/>
            </a:br>
            <a:r>
              <a:rPr lang="en-US" sz="3200"/>
              <a:t>Passions/Motivations</a:t>
            </a:r>
            <a:br>
              <a:rPr lang="en-US" sz="5400"/>
            </a:br>
            <a:endParaRPr lang="en-US" sz="3200"/>
          </a:p>
        </p:txBody>
      </p:sp>
    </p:spTree>
    <p:extLst>
      <p:ext uri="{BB962C8B-B14F-4D97-AF65-F5344CB8AC3E}">
        <p14:creationId xmlns:p14="http://schemas.microsoft.com/office/powerpoint/2010/main" val="4900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a:t>ROLE PLAY (2)</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p:txBody>
          <a:bodyPr/>
          <a:lstStyle/>
          <a:p>
            <a:pPr marL="0" indent="0">
              <a:buNone/>
            </a:pPr>
            <a:endParaRPr lang="en-US" sz="2400"/>
          </a:p>
          <a:p>
            <a:pPr>
              <a:buFontTx/>
              <a:buChar char="-"/>
            </a:pPr>
            <a:endParaRPr lang="en-US"/>
          </a:p>
        </p:txBody>
      </p:sp>
      <p:sp>
        <p:nvSpPr>
          <p:cNvPr id="5" name="TextBox 4">
            <a:extLst>
              <a:ext uri="{FF2B5EF4-FFF2-40B4-BE49-F238E27FC236}">
                <a16:creationId xmlns:a16="http://schemas.microsoft.com/office/drawing/2014/main" id="{7A508A81-F535-7679-9FB1-0F7726B80BE2}"/>
              </a:ext>
            </a:extLst>
          </p:cNvPr>
          <p:cNvSpPr txBox="1"/>
          <p:nvPr/>
        </p:nvSpPr>
        <p:spPr>
          <a:xfrm>
            <a:off x="926757" y="2690336"/>
            <a:ext cx="10231394" cy="1692771"/>
          </a:xfrm>
          <a:prstGeom prst="rect">
            <a:avLst/>
          </a:prstGeom>
          <a:noFill/>
        </p:spPr>
        <p:txBody>
          <a:bodyPr wrap="square">
            <a:spAutoFit/>
          </a:bodyPr>
          <a:lstStyle/>
          <a:p>
            <a:r>
              <a:rPr lang="en-GB" sz="2600" i="1">
                <a:effectLst/>
                <a:latin typeface="Calibri" panose="020F0502020204030204" pitchFamily="34" charset="0"/>
              </a:rPr>
              <a:t>A person you manage is a consistent high performer and has come on leaps and bounds over the last 6 months and is now looking for some support and guidance on what their areas of focus should be over the next 6 months ahead of their annual catch up </a:t>
            </a:r>
            <a:endParaRPr lang="en-GB" sz="2600">
              <a:effectLst/>
            </a:endParaRPr>
          </a:p>
        </p:txBody>
      </p:sp>
    </p:spTree>
    <p:extLst>
      <p:ext uri="{BB962C8B-B14F-4D97-AF65-F5344CB8AC3E}">
        <p14:creationId xmlns:p14="http://schemas.microsoft.com/office/powerpoint/2010/main" val="183271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normAutofit/>
          </a:bodyPr>
          <a:lstStyle/>
          <a:p>
            <a:r>
              <a:rPr lang="en-US" dirty="0"/>
              <a:t>Motivations</a:t>
            </a:r>
            <a:endParaRPr lang="en-US" dirty="0">
              <a:solidFill>
                <a:schemeClr val="tx1"/>
              </a:solidFill>
            </a:endParaRPr>
          </a:p>
        </p:txBody>
      </p:sp>
      <p:graphicFrame>
        <p:nvGraphicFramePr>
          <p:cNvPr id="6" name="Diagram 5">
            <a:extLst>
              <a:ext uri="{FF2B5EF4-FFF2-40B4-BE49-F238E27FC236}">
                <a16:creationId xmlns:a16="http://schemas.microsoft.com/office/drawing/2014/main" id="{AEBE7AB4-D23D-C8CC-6062-B948A1D05328}"/>
              </a:ext>
            </a:extLst>
          </p:cNvPr>
          <p:cNvGraphicFramePr/>
          <p:nvPr>
            <p:extLst>
              <p:ext uri="{D42A27DB-BD31-4B8C-83A1-F6EECF244321}">
                <p14:modId xmlns:p14="http://schemas.microsoft.com/office/powerpoint/2010/main" val="2201615588"/>
              </p:ext>
            </p:extLst>
          </p:nvPr>
        </p:nvGraphicFramePr>
        <p:xfrm>
          <a:off x="348343" y="1735494"/>
          <a:ext cx="11495314" cy="451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68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2FC2-2BDA-D287-855F-0E2C8D987F86}"/>
              </a:ext>
            </a:extLst>
          </p:cNvPr>
          <p:cNvSpPr>
            <a:spLocks noGrp="1"/>
          </p:cNvSpPr>
          <p:nvPr>
            <p:ph type="title"/>
          </p:nvPr>
        </p:nvSpPr>
        <p:spPr>
          <a:xfrm>
            <a:off x="838200" y="334365"/>
            <a:ext cx="5079274" cy="5854173"/>
          </a:xfrm>
        </p:spPr>
        <p:txBody>
          <a:bodyPr>
            <a:normAutofit fontScale="90000"/>
          </a:bodyPr>
          <a:lstStyle/>
          <a:p>
            <a:br>
              <a:rPr lang="en-US" sz="3100"/>
            </a:br>
            <a:r>
              <a:rPr lang="en-US" sz="3600" b="1"/>
              <a:t>Performance Conversations</a:t>
            </a:r>
            <a:br>
              <a:rPr lang="en-US" sz="3600"/>
            </a:br>
            <a:br>
              <a:rPr lang="en-US" sz="3600"/>
            </a:br>
            <a:r>
              <a:rPr lang="en-US" sz="3600"/>
              <a:t>Review of last 6 – 12 months</a:t>
            </a:r>
            <a:br>
              <a:rPr lang="en-US" sz="3600"/>
            </a:br>
            <a:br>
              <a:rPr lang="en-US" sz="3600"/>
            </a:br>
            <a:r>
              <a:rPr lang="en-US" sz="3600"/>
              <a:t>Annual/Bi-Annual </a:t>
            </a:r>
            <a:br>
              <a:rPr lang="en-US" sz="3600"/>
            </a:br>
            <a:br>
              <a:rPr lang="en-US" sz="3600"/>
            </a:br>
            <a:r>
              <a:rPr lang="en-US" sz="3600"/>
              <a:t>Celebrate your successes</a:t>
            </a:r>
            <a:br>
              <a:rPr lang="en-US" sz="3600"/>
            </a:br>
            <a:br>
              <a:rPr lang="en-US" sz="3600"/>
            </a:br>
            <a:r>
              <a:rPr lang="en-US" sz="3600"/>
              <a:t>Highlight potential development areas</a:t>
            </a:r>
            <a:br>
              <a:rPr lang="en-US" sz="3100"/>
            </a:br>
            <a:br>
              <a:rPr lang="en-US" sz="4000"/>
            </a:br>
            <a:endParaRPr lang="en-US"/>
          </a:p>
        </p:txBody>
      </p:sp>
    </p:spTree>
    <p:extLst>
      <p:ext uri="{BB962C8B-B14F-4D97-AF65-F5344CB8AC3E}">
        <p14:creationId xmlns:p14="http://schemas.microsoft.com/office/powerpoint/2010/main" val="339900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a:t>ROLE PLAY (3)</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p:txBody>
          <a:bodyPr/>
          <a:lstStyle/>
          <a:p>
            <a:pPr>
              <a:buFontTx/>
              <a:buChar char="-"/>
            </a:pPr>
            <a:endParaRPr lang="en-US" sz="2400"/>
          </a:p>
          <a:p>
            <a:pPr>
              <a:buFontTx/>
              <a:buChar char="-"/>
            </a:pPr>
            <a:endParaRPr lang="en-US"/>
          </a:p>
        </p:txBody>
      </p:sp>
      <p:sp>
        <p:nvSpPr>
          <p:cNvPr id="5" name="TextBox 4">
            <a:extLst>
              <a:ext uri="{FF2B5EF4-FFF2-40B4-BE49-F238E27FC236}">
                <a16:creationId xmlns:a16="http://schemas.microsoft.com/office/drawing/2014/main" id="{115FD299-174B-8C59-6B36-13FE2D481851}"/>
              </a:ext>
            </a:extLst>
          </p:cNvPr>
          <p:cNvSpPr txBox="1"/>
          <p:nvPr/>
        </p:nvSpPr>
        <p:spPr>
          <a:xfrm>
            <a:off x="1099751" y="2413338"/>
            <a:ext cx="10157254" cy="2092881"/>
          </a:xfrm>
          <a:prstGeom prst="rect">
            <a:avLst/>
          </a:prstGeom>
          <a:noFill/>
        </p:spPr>
        <p:txBody>
          <a:bodyPr wrap="square">
            <a:spAutoFit/>
          </a:bodyPr>
          <a:lstStyle/>
          <a:p>
            <a:r>
              <a:rPr lang="en-GB" sz="2600" i="1">
                <a:effectLst/>
                <a:latin typeface="Calibri" panose="020F0502020204030204" pitchFamily="34" charset="0"/>
              </a:rPr>
              <a:t>A person you manage has told you during their catch up with you that they think they deserve a </a:t>
            </a:r>
            <a:r>
              <a:rPr lang="en-GB" sz="2600" i="1" err="1">
                <a:effectLst/>
                <a:latin typeface="Calibri" panose="020F0502020204030204" pitchFamily="34" charset="0"/>
              </a:rPr>
              <a:t>payrise</a:t>
            </a:r>
            <a:r>
              <a:rPr lang="en-GB" sz="2600" i="1">
                <a:effectLst/>
                <a:latin typeface="Calibri" panose="020F0502020204030204" pitchFamily="34" charset="0"/>
              </a:rPr>
              <a:t> to reflect the additional work they have been doing. You don’t think they’re ready as their performance hasn’t been consistent over the last year and there are still gaps in their knowledge which they need to focus on before the next step. </a:t>
            </a:r>
            <a:endParaRPr lang="en-GB" sz="2600">
              <a:effectLst/>
            </a:endParaRPr>
          </a:p>
        </p:txBody>
      </p:sp>
    </p:spTree>
    <p:extLst>
      <p:ext uri="{BB962C8B-B14F-4D97-AF65-F5344CB8AC3E}">
        <p14:creationId xmlns:p14="http://schemas.microsoft.com/office/powerpoint/2010/main" val="254078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a:t>SHINE 2023</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p:txBody>
          <a:bodyPr/>
          <a:lstStyle/>
          <a:p>
            <a:pPr marL="0" indent="0">
              <a:buNone/>
            </a:pPr>
            <a:r>
              <a:rPr lang="en-US" dirty="0"/>
              <a:t>AGENDA </a:t>
            </a:r>
          </a:p>
          <a:p>
            <a:pPr>
              <a:buFontTx/>
              <a:buChar char="-"/>
            </a:pPr>
            <a:r>
              <a:rPr lang="en-US" dirty="0"/>
              <a:t>What is SHINE</a:t>
            </a:r>
          </a:p>
          <a:p>
            <a:pPr>
              <a:buFontTx/>
              <a:buChar char="-"/>
            </a:pPr>
            <a:r>
              <a:rPr lang="en-US" dirty="0"/>
              <a:t>Benefits </a:t>
            </a:r>
          </a:p>
          <a:p>
            <a:pPr>
              <a:buFontTx/>
              <a:buChar char="-"/>
            </a:pPr>
            <a:r>
              <a:rPr lang="en-US" dirty="0"/>
              <a:t>1-1s and Role Play</a:t>
            </a:r>
          </a:p>
          <a:p>
            <a:pPr>
              <a:buFontTx/>
              <a:buChar char="-"/>
            </a:pPr>
            <a:r>
              <a:rPr lang="en-US" dirty="0"/>
              <a:t>Personal Development Conversations and Role Play</a:t>
            </a:r>
          </a:p>
          <a:p>
            <a:pPr>
              <a:buFontTx/>
              <a:buChar char="-"/>
            </a:pPr>
            <a:r>
              <a:rPr lang="en-US" dirty="0"/>
              <a:t>Performance Conversations and Role Play</a:t>
            </a:r>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42087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a:t>What is it?</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p:txBody>
          <a:bodyPr/>
          <a:lstStyle/>
          <a:p>
            <a:pPr marL="0" indent="0">
              <a:buNone/>
            </a:pPr>
            <a:endParaRPr lang="en-US" i="1" dirty="0"/>
          </a:p>
          <a:p>
            <a:pPr marL="0" indent="0">
              <a:buNone/>
            </a:pPr>
            <a:r>
              <a:rPr lang="en-US" i="1" dirty="0"/>
              <a:t>A framework to help us understand what we expect of each other and to encourage open performance conversations. </a:t>
            </a:r>
          </a:p>
          <a:p>
            <a:pPr marL="0" indent="0">
              <a:buNone/>
            </a:pPr>
            <a:endParaRPr lang="en-US" i="1" dirty="0"/>
          </a:p>
          <a:p>
            <a:pPr marL="0" indent="0">
              <a:buNone/>
            </a:pPr>
            <a:r>
              <a:rPr lang="en-US" i="1" dirty="0"/>
              <a:t>It ensures we know and understand our values, do great work in our teams consistently and ensure we are helping everyone reach their full potential.</a:t>
            </a:r>
          </a:p>
        </p:txBody>
      </p:sp>
    </p:spTree>
    <p:extLst>
      <p:ext uri="{BB962C8B-B14F-4D97-AF65-F5344CB8AC3E}">
        <p14:creationId xmlns:p14="http://schemas.microsoft.com/office/powerpoint/2010/main" val="12748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5855C0-CA79-34C5-D02E-1301F638C97E}"/>
              </a:ext>
            </a:extLst>
          </p:cNvPr>
          <p:cNvSpPr>
            <a:spLocks noGrp="1"/>
          </p:cNvSpPr>
          <p:nvPr>
            <p:ph type="title"/>
          </p:nvPr>
        </p:nvSpPr>
        <p:spPr>
          <a:xfrm>
            <a:off x="838199" y="322790"/>
            <a:ext cx="10515600" cy="1133475"/>
          </a:xfrm>
        </p:spPr>
        <p:txBody>
          <a:bodyPr/>
          <a:lstStyle/>
          <a:p>
            <a:r>
              <a:rPr lang="en-US" dirty="0"/>
              <a:t>‘Hygiene-Motivation’ or ‘Two Factor’ theory</a:t>
            </a:r>
          </a:p>
        </p:txBody>
      </p:sp>
      <p:pic>
        <p:nvPicPr>
          <p:cNvPr id="8" name="Picture 2" descr="Herzberg's Motivation - Hygiene Theory with Icons in an Infographic template">
            <a:extLst>
              <a:ext uri="{FF2B5EF4-FFF2-40B4-BE49-F238E27FC236}">
                <a16:creationId xmlns:a16="http://schemas.microsoft.com/office/drawing/2014/main" id="{B06FA205-CFD8-695B-3832-2FF402A7C9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3"/>
          <a:stretch/>
        </p:blipFill>
        <p:spPr bwMode="auto">
          <a:xfrm>
            <a:off x="1283465" y="1923184"/>
            <a:ext cx="9625070" cy="458171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5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a:t>Benefits of SHINE </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p:txBody>
          <a:bodyPr/>
          <a:lstStyle/>
          <a:p>
            <a:pPr marL="0" indent="0">
              <a:buNone/>
            </a:pPr>
            <a:r>
              <a:rPr lang="en-US" sz="2400" i="1" dirty="0"/>
              <a:t>To you as a People Manager:</a:t>
            </a:r>
          </a:p>
          <a:p>
            <a:pPr>
              <a:buFontTx/>
              <a:buChar char="-"/>
            </a:pPr>
            <a:r>
              <a:rPr lang="en-US" sz="2400" dirty="0"/>
              <a:t>Enables you to be consistent in team management </a:t>
            </a:r>
          </a:p>
          <a:p>
            <a:pPr>
              <a:buFontTx/>
              <a:buChar char="-"/>
            </a:pPr>
            <a:r>
              <a:rPr lang="en-US" sz="2400" dirty="0"/>
              <a:t>Motivating positive </a:t>
            </a:r>
            <a:r>
              <a:rPr lang="en-US" sz="2400" dirty="0" err="1"/>
              <a:t>behaviour</a:t>
            </a:r>
            <a:r>
              <a:rPr lang="en-US" sz="2400" dirty="0"/>
              <a:t> and action in your team </a:t>
            </a:r>
          </a:p>
          <a:p>
            <a:pPr>
              <a:buFontTx/>
              <a:buChar char="-"/>
            </a:pPr>
            <a:r>
              <a:rPr lang="en-US" sz="2400" dirty="0"/>
              <a:t>Create clarity in the team around development and progression</a:t>
            </a:r>
          </a:p>
          <a:p>
            <a:pPr marL="0" indent="0">
              <a:buNone/>
            </a:pPr>
            <a:endParaRPr lang="en-US" sz="2400" dirty="0"/>
          </a:p>
          <a:p>
            <a:pPr marL="0" indent="0">
              <a:buNone/>
            </a:pPr>
            <a:r>
              <a:rPr lang="en-US" sz="2400" i="1" dirty="0"/>
              <a:t>To your team members:</a:t>
            </a:r>
          </a:p>
          <a:p>
            <a:pPr>
              <a:buFontTx/>
              <a:buChar char="-"/>
            </a:pPr>
            <a:r>
              <a:rPr lang="en-US" sz="2400" dirty="0"/>
              <a:t>Motivation to perform well </a:t>
            </a:r>
          </a:p>
          <a:p>
            <a:pPr>
              <a:buFontTx/>
              <a:buChar char="-"/>
            </a:pPr>
            <a:r>
              <a:rPr lang="en-US" sz="2400" dirty="0"/>
              <a:t>Regular feedback on progress</a:t>
            </a:r>
          </a:p>
          <a:p>
            <a:pPr>
              <a:buFontTx/>
              <a:buChar char="-"/>
            </a:pPr>
            <a:r>
              <a:rPr lang="en-US" sz="2400" dirty="0"/>
              <a:t>Guidance on Qs to ask to get the most out of catch ups </a:t>
            </a:r>
          </a:p>
          <a:p>
            <a:pPr>
              <a:buFontTx/>
              <a:buChar char="-"/>
            </a:pPr>
            <a:endParaRPr lang="en-US" sz="2400" dirty="0"/>
          </a:p>
          <a:p>
            <a:pPr>
              <a:buFontTx/>
              <a:buChar char="-"/>
            </a:pPr>
            <a:endParaRPr lang="en-US" dirty="0"/>
          </a:p>
        </p:txBody>
      </p:sp>
      <p:sp>
        <p:nvSpPr>
          <p:cNvPr id="4" name="TextBox 3">
            <a:extLst>
              <a:ext uri="{FF2B5EF4-FFF2-40B4-BE49-F238E27FC236}">
                <a16:creationId xmlns:a16="http://schemas.microsoft.com/office/drawing/2014/main" id="{3F773BB1-4C5F-D335-34C3-3CCAFA9B08EE}"/>
              </a:ext>
            </a:extLst>
          </p:cNvPr>
          <p:cNvSpPr txBox="1"/>
          <p:nvPr/>
        </p:nvSpPr>
        <p:spPr>
          <a:xfrm>
            <a:off x="9358313" y="317182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251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2826DE-3620-71F3-3D86-1873BAC7BC3B}"/>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people in circle frames&#10;&#10;Description automatically generated">
            <a:extLst>
              <a:ext uri="{FF2B5EF4-FFF2-40B4-BE49-F238E27FC236}">
                <a16:creationId xmlns:a16="http://schemas.microsoft.com/office/drawing/2014/main" id="{0D0BBF14-DE8A-83BD-DB8F-425AF891BDBD}"/>
              </a:ext>
            </a:extLst>
          </p:cNvPr>
          <p:cNvPicPr>
            <a:picLocks noChangeAspect="1"/>
          </p:cNvPicPr>
          <p:nvPr/>
        </p:nvPicPr>
        <p:blipFill>
          <a:blip r:embed="rId3"/>
          <a:stretch>
            <a:fillRect/>
          </a:stretch>
        </p:blipFill>
        <p:spPr>
          <a:xfrm>
            <a:off x="0" y="439052"/>
            <a:ext cx="12192000" cy="6045772"/>
          </a:xfrm>
          <a:prstGeom prst="rect">
            <a:avLst/>
          </a:prstGeom>
        </p:spPr>
      </p:pic>
    </p:spTree>
    <p:extLst>
      <p:ext uri="{BB962C8B-B14F-4D97-AF65-F5344CB8AC3E}">
        <p14:creationId xmlns:p14="http://schemas.microsoft.com/office/powerpoint/2010/main" val="356182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2FC2-2BDA-D287-855F-0E2C8D987F86}"/>
              </a:ext>
            </a:extLst>
          </p:cNvPr>
          <p:cNvSpPr>
            <a:spLocks noGrp="1"/>
          </p:cNvSpPr>
          <p:nvPr>
            <p:ph type="title"/>
          </p:nvPr>
        </p:nvSpPr>
        <p:spPr/>
        <p:txBody>
          <a:bodyPr>
            <a:normAutofit fontScale="90000"/>
          </a:bodyPr>
          <a:lstStyle/>
          <a:p>
            <a:br>
              <a:rPr lang="en-US" sz="4400"/>
            </a:br>
            <a:r>
              <a:rPr lang="en-US" sz="4400" b="1"/>
              <a:t>1-1s / Check In’s</a:t>
            </a:r>
            <a:br>
              <a:rPr lang="en-US" sz="4800"/>
            </a:br>
            <a:br>
              <a:rPr lang="en-US" sz="4800"/>
            </a:br>
            <a:r>
              <a:rPr lang="en-US" sz="4400"/>
              <a:t>Weekly</a:t>
            </a:r>
            <a:br>
              <a:rPr lang="en-US" sz="4400"/>
            </a:br>
            <a:br>
              <a:rPr lang="en-US" sz="4400"/>
            </a:br>
            <a:r>
              <a:rPr lang="en-US" sz="4400"/>
              <a:t>Updates / Work related queries </a:t>
            </a:r>
            <a:br>
              <a:rPr lang="en-US" sz="4400"/>
            </a:br>
            <a:br>
              <a:rPr lang="en-US" sz="4400"/>
            </a:br>
            <a:r>
              <a:rPr lang="en-US" sz="4400"/>
              <a:t>Wellbeing check in</a:t>
            </a:r>
            <a:br>
              <a:rPr lang="en-US" sz="4400"/>
            </a:br>
            <a:br>
              <a:rPr lang="en-US" sz="4400"/>
            </a:br>
            <a:r>
              <a:rPr lang="en-US" sz="4400"/>
              <a:t>Feedback </a:t>
            </a:r>
            <a:br>
              <a:rPr lang="en-US" sz="4800"/>
            </a:br>
            <a:endParaRPr lang="en-US"/>
          </a:p>
        </p:txBody>
      </p:sp>
    </p:spTree>
    <p:extLst>
      <p:ext uri="{BB962C8B-B14F-4D97-AF65-F5344CB8AC3E}">
        <p14:creationId xmlns:p14="http://schemas.microsoft.com/office/powerpoint/2010/main" val="141061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a:t>ROLE PLAY (1)</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p:txBody>
          <a:bodyPr/>
          <a:lstStyle/>
          <a:p>
            <a:pPr>
              <a:buFontTx/>
              <a:buChar char="-"/>
            </a:pPr>
            <a:endParaRPr lang="en-US" sz="2400"/>
          </a:p>
          <a:p>
            <a:pPr>
              <a:buFontTx/>
              <a:buChar char="-"/>
            </a:pPr>
            <a:endParaRPr lang="en-US"/>
          </a:p>
        </p:txBody>
      </p:sp>
      <p:sp>
        <p:nvSpPr>
          <p:cNvPr id="4" name="TextBox 3">
            <a:extLst>
              <a:ext uri="{FF2B5EF4-FFF2-40B4-BE49-F238E27FC236}">
                <a16:creationId xmlns:a16="http://schemas.microsoft.com/office/drawing/2014/main" id="{8887C4DA-A555-A52F-78AD-B28F8E5BC943}"/>
              </a:ext>
            </a:extLst>
          </p:cNvPr>
          <p:cNvSpPr txBox="1"/>
          <p:nvPr/>
        </p:nvSpPr>
        <p:spPr>
          <a:xfrm>
            <a:off x="838200" y="2171700"/>
            <a:ext cx="10048875" cy="2769989"/>
          </a:xfrm>
          <a:prstGeom prst="rect">
            <a:avLst/>
          </a:prstGeom>
          <a:noFill/>
        </p:spPr>
        <p:txBody>
          <a:bodyPr wrap="square" rtlCol="0">
            <a:spAutoFit/>
          </a:bodyPr>
          <a:lstStyle/>
          <a:p>
            <a:r>
              <a:rPr lang="en-GB" sz="2600" i="1">
                <a:effectLst/>
                <a:latin typeface="Calibri" panose="020F0502020204030204" pitchFamily="34" charset="0"/>
              </a:rPr>
              <a:t>A person you manage has come to you and made you aware that they are struggling with their workload. Since you caught up last week they have been feeling overwhelmed by their task list and need some support with prioritising. You feel like their workload is manageable and is comparable to the rest of the team but you want to help them through this difficult period. </a:t>
            </a:r>
            <a:endParaRPr lang="en-GB" sz="2600">
              <a:effectLst/>
            </a:endParaRPr>
          </a:p>
          <a:p>
            <a:endParaRPr lang="en-US"/>
          </a:p>
        </p:txBody>
      </p:sp>
    </p:spTree>
    <p:extLst>
      <p:ext uri="{BB962C8B-B14F-4D97-AF65-F5344CB8AC3E}">
        <p14:creationId xmlns:p14="http://schemas.microsoft.com/office/powerpoint/2010/main" val="45736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0334-F72B-7070-3B25-95CC4E0FB660}"/>
              </a:ext>
            </a:extLst>
          </p:cNvPr>
          <p:cNvSpPr>
            <a:spLocks noGrp="1"/>
          </p:cNvSpPr>
          <p:nvPr>
            <p:ph type="title"/>
          </p:nvPr>
        </p:nvSpPr>
        <p:spPr/>
        <p:txBody>
          <a:bodyPr/>
          <a:lstStyle/>
          <a:p>
            <a:r>
              <a:rPr lang="en-US" dirty="0"/>
              <a:t>Example Agenda </a:t>
            </a:r>
          </a:p>
        </p:txBody>
      </p:sp>
      <p:sp>
        <p:nvSpPr>
          <p:cNvPr id="3" name="Content Placeholder 2">
            <a:extLst>
              <a:ext uri="{FF2B5EF4-FFF2-40B4-BE49-F238E27FC236}">
                <a16:creationId xmlns:a16="http://schemas.microsoft.com/office/drawing/2014/main" id="{B29CBB07-1C1C-0781-9721-349434AC4BC2}"/>
              </a:ext>
            </a:extLst>
          </p:cNvPr>
          <p:cNvSpPr>
            <a:spLocks noGrp="1"/>
          </p:cNvSpPr>
          <p:nvPr>
            <p:ph idx="1"/>
          </p:nvPr>
        </p:nvSpPr>
        <p:spPr>
          <a:xfrm>
            <a:off x="442913" y="1825625"/>
            <a:ext cx="11515725" cy="4351338"/>
          </a:xfrm>
        </p:spPr>
        <p:txBody>
          <a:bodyPr>
            <a:normAutofit lnSpcReduction="10000"/>
          </a:bodyPr>
          <a:lstStyle/>
          <a:p>
            <a:pPr marL="0" indent="0">
              <a:buNone/>
            </a:pPr>
            <a:r>
              <a:rPr lang="en-US" sz="2400" dirty="0"/>
              <a:t>How are you feeling about each area right now?</a:t>
            </a:r>
          </a:p>
          <a:p>
            <a:r>
              <a:rPr lang="en-US" sz="2400" dirty="0"/>
              <a:t>Work overall – General feeling about work </a:t>
            </a:r>
          </a:p>
          <a:p>
            <a:r>
              <a:rPr lang="en-US" sz="2400" dirty="0"/>
              <a:t>Wellbeing – Work-life balance, stress, general wellness </a:t>
            </a:r>
          </a:p>
          <a:p>
            <a:r>
              <a:rPr lang="en-US" sz="2400" dirty="0"/>
              <a:t>Growth – Learning, Development, Feedback </a:t>
            </a:r>
          </a:p>
          <a:p>
            <a:r>
              <a:rPr lang="en-US" sz="2400" dirty="0"/>
              <a:t>Work Relationships – People interactions, team dynamics </a:t>
            </a:r>
          </a:p>
          <a:p>
            <a:r>
              <a:rPr lang="en-US" sz="2400" dirty="0"/>
              <a:t>Impact and Productivity – Progress in tasks, projects, goals </a:t>
            </a:r>
          </a:p>
          <a:p>
            <a:pPr marL="0" indent="0">
              <a:buNone/>
            </a:pPr>
            <a:endParaRPr lang="en-US" sz="2400" dirty="0"/>
          </a:p>
          <a:p>
            <a:pPr marL="0" indent="0">
              <a:buNone/>
            </a:pPr>
            <a:r>
              <a:rPr lang="en-US" sz="2400" dirty="0"/>
              <a:t>What went well or was a highlight since our last 1-1? </a:t>
            </a:r>
          </a:p>
          <a:p>
            <a:pPr marL="0" indent="0">
              <a:buNone/>
            </a:pPr>
            <a:r>
              <a:rPr lang="en-US" sz="2400" dirty="0"/>
              <a:t>What challenges or roadblocks are you facing right now? How can I help you?</a:t>
            </a:r>
          </a:p>
          <a:p>
            <a:pPr marL="0" indent="0">
              <a:buNone/>
            </a:pPr>
            <a:r>
              <a:rPr lang="en-US" sz="2400" dirty="0"/>
              <a:t>Do you need any more support from me?   </a:t>
            </a:r>
            <a:endParaRPr lang="en-US" dirty="0"/>
          </a:p>
        </p:txBody>
      </p:sp>
      <p:pic>
        <p:nvPicPr>
          <p:cNvPr id="10" name="Picture 9" descr="A colorful meter with a black needle&#10;&#10;Description automatically generated">
            <a:extLst>
              <a:ext uri="{FF2B5EF4-FFF2-40B4-BE49-F238E27FC236}">
                <a16:creationId xmlns:a16="http://schemas.microsoft.com/office/drawing/2014/main" id="{CD8F3C61-AF9D-581D-D775-D8E6D02C7AA0}"/>
              </a:ext>
            </a:extLst>
          </p:cNvPr>
          <p:cNvPicPr>
            <a:picLocks noChangeAspect="1"/>
          </p:cNvPicPr>
          <p:nvPr/>
        </p:nvPicPr>
        <p:blipFill>
          <a:blip r:embed="rId3"/>
          <a:stretch>
            <a:fillRect/>
          </a:stretch>
        </p:blipFill>
        <p:spPr>
          <a:xfrm>
            <a:off x="8697912" y="2034381"/>
            <a:ext cx="2789238" cy="2789238"/>
          </a:xfrm>
          <a:prstGeom prst="rect">
            <a:avLst/>
          </a:prstGeom>
        </p:spPr>
      </p:pic>
    </p:spTree>
    <p:extLst>
      <p:ext uri="{BB962C8B-B14F-4D97-AF65-F5344CB8AC3E}">
        <p14:creationId xmlns:p14="http://schemas.microsoft.com/office/powerpoint/2010/main" val="160882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9BAC5608CE241A874C89CD09ED281" ma:contentTypeVersion="17" ma:contentTypeDescription="Create a new document." ma:contentTypeScope="" ma:versionID="17145f9114c978173a5e0cb70f294d9f">
  <xsd:schema xmlns:xsd="http://www.w3.org/2001/XMLSchema" xmlns:xs="http://www.w3.org/2001/XMLSchema" xmlns:p="http://schemas.microsoft.com/office/2006/metadata/properties" xmlns:ns2="a9de2a6d-e9e3-480f-8a21-c6a3585b0d08" xmlns:ns3="edf633cc-b8a5-4bc4-a6f2-9bd0b0126ca9" targetNamespace="http://schemas.microsoft.com/office/2006/metadata/properties" ma:root="true" ma:fieldsID="0c43296e1e7188c6672f256b26d95a65" ns2:_="" ns3:_="">
    <xsd:import namespace="a9de2a6d-e9e3-480f-8a21-c6a3585b0d08"/>
    <xsd:import namespace="edf633cc-b8a5-4bc4-a6f2-9bd0b0126c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e2a6d-e9e3-480f-8a21-c6a3585b0d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4b7cf2-8a37-4456-9625-a57241aae2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f633cc-b8a5-4bc4-a6f2-9bd0b0126ca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16f5f53-21b1-4e73-988e-ae40a83ac4ff}" ma:internalName="TaxCatchAll" ma:showField="CatchAllData" ma:web="edf633cc-b8a5-4bc4-a6f2-9bd0b0126c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de2a6d-e9e3-480f-8a21-c6a3585b0d08">
      <Terms xmlns="http://schemas.microsoft.com/office/infopath/2007/PartnerControls"/>
    </lcf76f155ced4ddcb4097134ff3c332f>
    <TaxCatchAll xmlns="edf633cc-b8a5-4bc4-a6f2-9bd0b0126c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E7FF4-119D-49F4-9A88-0A50767446A6}"/>
</file>

<file path=customXml/itemProps2.xml><?xml version="1.0" encoding="utf-8"?>
<ds:datastoreItem xmlns:ds="http://schemas.openxmlformats.org/officeDocument/2006/customXml" ds:itemID="{5CE19ED9-DB7B-4DD2-BFD8-62E22F111B99}">
  <ds:schemaRefs>
    <ds:schemaRef ds:uri="http://schemas.microsoft.com/office/2006/documentManagement/types"/>
    <ds:schemaRef ds:uri="3a07dea1-cd70-4bff-bd8c-ba987e21a7d5"/>
    <ds:schemaRef ds:uri="http://purl.org/dc/elements/1.1/"/>
    <ds:schemaRef ds:uri="http://purl.org/dc/terms/"/>
    <ds:schemaRef ds:uri="http://schemas.microsoft.com/office/2006/metadata/properties"/>
    <ds:schemaRef ds:uri="a0df46dd-e8a2-474f-a9e5-3d31250da00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A0BA05-D521-492F-91C5-3248E27B4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1249</TotalTime>
  <Words>1174</Words>
  <Application>Microsoft Macintosh PowerPoint</Application>
  <PresentationFormat>Widescreen</PresentationFormat>
  <Paragraphs>123</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GT Walsheim Pro</vt:lpstr>
      <vt:lpstr>Office Theme</vt:lpstr>
      <vt:lpstr>PowerPoint Presentation</vt:lpstr>
      <vt:lpstr>SHINE 2023</vt:lpstr>
      <vt:lpstr>What is it?</vt:lpstr>
      <vt:lpstr>‘Hygiene-Motivation’ or ‘Two Factor’ theory</vt:lpstr>
      <vt:lpstr>Benefits of SHINE </vt:lpstr>
      <vt:lpstr>PowerPoint Presentation</vt:lpstr>
      <vt:lpstr> 1-1s / Check In’s  Weekly  Updates / Work related queries   Wellbeing check in  Feedback  </vt:lpstr>
      <vt:lpstr>ROLE PLAY (1)</vt:lpstr>
      <vt:lpstr>Example Agenda </vt:lpstr>
      <vt:lpstr>  Personal Development Conversations  Monthly   Career Path   Focus Areas  Share Feedback  Passions/Motivations </vt:lpstr>
      <vt:lpstr>ROLE PLAY (2)</vt:lpstr>
      <vt:lpstr>Motivations</vt:lpstr>
      <vt:lpstr> Performance Conversations  Review of last 6 – 12 months  Annual/Bi-Annual   Celebrate your successes  Highlight potential development areas  </vt:lpstr>
      <vt:lpstr>ROLE PLAY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Amber-Jade Jenkins</dc:creator>
  <cp:lastModifiedBy>Caroline Hughes</cp:lastModifiedBy>
  <cp:revision>2</cp:revision>
  <dcterms:created xsi:type="dcterms:W3CDTF">2022-06-09T08:26:50Z</dcterms:created>
  <dcterms:modified xsi:type="dcterms:W3CDTF">2023-09-12T14:56:02Z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0x0101000F608B513D87724E876EAE9151CA7792</vt:lpwstr>
  </property>
  <property fmtid="{D5CDD505-2E9C-101B-9397-08002B2CF9AE}" pid="3" name="MediaServiceImageTags">
    <vt:lpwstr/>
  </property>
</Properties>
</file>